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67" r:id="rId4"/>
    <p:sldId id="268" r:id="rId5"/>
    <p:sldId id="270" r:id="rId6"/>
    <p:sldId id="269" r:id="rId7"/>
    <p:sldId id="271" r:id="rId8"/>
    <p:sldId id="272" r:id="rId9"/>
    <p:sldId id="274" r:id="rId10"/>
    <p:sldId id="275" r:id="rId11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247" autoAdjust="0"/>
  </p:normalViewPr>
  <p:slideViewPr>
    <p:cSldViewPr>
      <p:cViewPr>
        <p:scale>
          <a:sx n="75" d="100"/>
          <a:sy n="75" d="100"/>
        </p:scale>
        <p:origin x="-1944" y="-6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A31153-EE88-43FF-9A4E-F25533B2E726}" type="datetimeFigureOut">
              <a:rPr lang="sk-SK" smtClean="0"/>
              <a:pPr/>
              <a:t>29. 9. 2011</a:t>
            </a:fld>
            <a:endParaRPr lang="sk-SK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sk-SK" smtClean="0"/>
              <a:t>ČSR - cvičenie 1</a:t>
            </a:r>
            <a:endParaRPr lang="sk-SK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3C3209-2124-45DA-AB71-09174F4627BF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2630625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0F4E9A-FE43-46D2-AFC5-706D99E695A9}" type="datetimeFigureOut">
              <a:rPr lang="sk-SK" smtClean="0"/>
              <a:pPr/>
              <a:t>29. 9. 2011</a:t>
            </a:fld>
            <a:endParaRPr lang="sk-SK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sk-SK" smtClean="0"/>
              <a:t>ČSR - cvičenie 1</a:t>
            </a:r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E6D40E-C97A-4CC5-A2AF-0C4D591AA6AD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7855286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FB66C-5851-4468-9E41-D2D89DA3FAC7}" type="datetime1">
              <a:rPr lang="sk-SK" smtClean="0"/>
              <a:pPr/>
              <a:t>29. 9. 2011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ČSR - cvičenie 2</a:t>
            </a:r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3BC54-13B8-40A6-A91E-8F4124E7674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78EC4-AB88-4EE3-A1DA-2F55386279EC}" type="datetime1">
              <a:rPr lang="sk-SK" smtClean="0"/>
              <a:pPr/>
              <a:t>29. 9. 2011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ČSR - cvičenie 2</a:t>
            </a:r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3BC54-13B8-40A6-A91E-8F4124E7674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0BBD4-CA9C-4522-9C9B-FA535C6264B0}" type="datetime1">
              <a:rPr lang="sk-SK" smtClean="0"/>
              <a:pPr/>
              <a:t>29. 9. 2011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ČSR - cvičenie 2</a:t>
            </a:r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3BC54-13B8-40A6-A91E-8F4124E7674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B5E73-7395-46DE-95B3-1FAA97FFDC40}" type="datetime1">
              <a:rPr lang="sk-SK" smtClean="0"/>
              <a:pPr/>
              <a:t>29. 9. 2011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ČSR - cvičenie 2</a:t>
            </a:r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3BC54-13B8-40A6-A91E-8F4124E7674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8173E-B445-4497-8183-AFF0962B77F0}" type="datetime1">
              <a:rPr lang="sk-SK" smtClean="0"/>
              <a:pPr/>
              <a:t>29. 9. 2011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ČSR - cvičenie 2</a:t>
            </a:r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3BC54-13B8-40A6-A91E-8F4124E7674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7C339-F0F3-4AC9-97E6-DA091300ABCE}" type="datetime1">
              <a:rPr lang="sk-SK" smtClean="0"/>
              <a:pPr/>
              <a:t>29. 9. 2011</a:t>
            </a:fld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ČSR - cvičenie 2</a:t>
            </a:r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3BC54-13B8-40A6-A91E-8F4124E7674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6BEAC-F644-4CF6-831B-1BC99A870D3F}" type="datetime1">
              <a:rPr lang="sk-SK" smtClean="0"/>
              <a:pPr/>
              <a:t>29. 9. 2011</a:t>
            </a:fld>
            <a:endParaRPr lang="sk-SK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ČSR - cvičenie 2</a:t>
            </a:r>
            <a:endParaRPr lang="sk-SK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3BC54-13B8-40A6-A91E-8F4124E7674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A42E8-5B99-41EA-9657-AC1D6A9A007D}" type="datetime1">
              <a:rPr lang="sk-SK" smtClean="0"/>
              <a:pPr/>
              <a:t>29. 9. 2011</a:t>
            </a:fld>
            <a:endParaRPr lang="sk-SK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ČSR - cvičenie 2</a:t>
            </a:r>
            <a:endParaRPr lang="sk-SK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3BC54-13B8-40A6-A91E-8F4124E7674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8B303-98BC-425C-A506-2E4A1F3BCB0B}" type="datetime1">
              <a:rPr lang="sk-SK" smtClean="0"/>
              <a:pPr/>
              <a:t>29. 9. 2011</a:t>
            </a:fld>
            <a:endParaRPr lang="sk-SK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ČSR - cvičenie 2</a:t>
            </a:r>
            <a:endParaRPr lang="sk-SK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3BC54-13B8-40A6-A91E-8F4124E7674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CAFAC-588E-49AE-B7C6-33005E499C41}" type="datetime1">
              <a:rPr lang="sk-SK" smtClean="0"/>
              <a:pPr/>
              <a:t>29. 9. 2011</a:t>
            </a:fld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ČSR - cvičenie 2</a:t>
            </a:r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3BC54-13B8-40A6-A91E-8F4124E7674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670D6-2C84-4634-9BE4-AB0D1065648C}" type="datetime1">
              <a:rPr lang="sk-SK" smtClean="0"/>
              <a:pPr/>
              <a:t>29. 9. 2011</a:t>
            </a:fld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ČSR - cvičenie 2</a:t>
            </a:r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3BC54-13B8-40A6-A91E-8F4124E7674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1C0F86-DF4B-4CCA-B7DE-E1D176FFBC45}" type="datetime1">
              <a:rPr lang="sk-SK" smtClean="0"/>
              <a:pPr/>
              <a:t>29. 9. 2011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sk-SK" smtClean="0"/>
              <a:t>ČSR - cvičenie 2</a:t>
            </a:r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3BC54-13B8-40A6-A91E-8F4124E7674C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7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/>
              <a:t>ČSR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 smtClean="0"/>
              <a:t>Cvičenie </a:t>
            </a:r>
            <a:r>
              <a:rPr lang="en-US" dirty="0" smtClean="0"/>
              <a:t>2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ČSR - cvičenie 1</a:t>
            </a:r>
            <a:endParaRPr lang="sk-SK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3BC54-13B8-40A6-A91E-8F4124E7674C}" type="slidenum">
              <a:rPr lang="sk-SK" smtClean="0"/>
              <a:pPr/>
              <a:t>10</a:t>
            </a:fld>
            <a:endParaRPr lang="sk-SK"/>
          </a:p>
        </p:txBody>
      </p:sp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08720"/>
          </a:xfrm>
        </p:spPr>
        <p:txBody>
          <a:bodyPr/>
          <a:lstStyle/>
          <a:p>
            <a:r>
              <a:rPr lang="sk-SK" dirty="0" smtClean="0">
                <a:solidFill>
                  <a:srgbClr val="FF0000"/>
                </a:solidFill>
              </a:rPr>
              <a:t>Príklad:</a:t>
            </a:r>
            <a:endParaRPr lang="sk-SK" dirty="0">
              <a:solidFill>
                <a:srgbClr val="FF0000"/>
              </a:solidFill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251520" y="3284984"/>
            <a:ext cx="889248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>
                <a:latin typeface="Courier New" pitchFamily="49" charset="0"/>
                <a:cs typeface="Courier New" pitchFamily="49" charset="0"/>
              </a:rPr>
              <a:t>x=wavread('zeze.wav');</a:t>
            </a:r>
          </a:p>
          <a:p>
            <a:r>
              <a:rPr lang="sk-SK" dirty="0">
                <a:latin typeface="Courier New" pitchFamily="49" charset="0"/>
                <a:cs typeface="Courier New" pitchFamily="49" charset="0"/>
              </a:rPr>
              <a:t>A=segment_signal(x,160,80);</a:t>
            </a:r>
          </a:p>
          <a:p>
            <a:r>
              <a:rPr lang="sk-SK" dirty="0">
                <a:latin typeface="Courier New" pitchFamily="49" charset="0"/>
                <a:cs typeface="Courier New" pitchFamily="49" charset="0"/>
              </a:rPr>
              <a:t>A = A.^2</a:t>
            </a:r>
          </a:p>
          <a:p>
            <a:r>
              <a:rPr lang="sk-SK" dirty="0">
                <a:latin typeface="Courier New" pitchFamily="49" charset="0"/>
                <a:cs typeface="Courier New" pitchFamily="49" charset="0"/>
              </a:rPr>
              <a:t>A = A'</a:t>
            </a:r>
          </a:p>
          <a:p>
            <a:r>
              <a:rPr lang="sk-SK" dirty="0">
                <a:latin typeface="Courier New" pitchFamily="49" charset="0"/>
                <a:cs typeface="Courier New" pitchFamily="49" charset="0"/>
              </a:rPr>
              <a:t>E = sum(A)</a:t>
            </a:r>
          </a:p>
          <a:p>
            <a:r>
              <a:rPr lang="sk-SK" dirty="0">
                <a:latin typeface="Courier New" pitchFamily="49" charset="0"/>
                <a:cs typeface="Courier New" pitchFamily="49" charset="0"/>
              </a:rPr>
              <a:t>E = E/160</a:t>
            </a:r>
          </a:p>
          <a:p>
            <a:r>
              <a:rPr lang="sk-SK" dirty="0">
                <a:latin typeface="Courier New" pitchFamily="49" charset="0"/>
                <a:cs typeface="Courier New" pitchFamily="49" charset="0"/>
              </a:rPr>
              <a:t>stem(E)</a:t>
            </a:r>
          </a:p>
          <a:p>
            <a:endParaRPr lang="sk-SK" dirty="0" smtClean="0"/>
          </a:p>
          <a:p>
            <a:r>
              <a:rPr lang="sk-SK" dirty="0" smtClean="0"/>
              <a:t>- Samohlásky majú veľkú energiu</a:t>
            </a:r>
            <a:endParaRPr lang="sk-SK" dirty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548680"/>
            <a:ext cx="7776864" cy="2808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82597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Čo vieme...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2400" b="1" dirty="0" smtClean="0"/>
              <a:t>Tvorba reči, hlasový trakt...</a:t>
            </a:r>
          </a:p>
          <a:p>
            <a:r>
              <a:rPr lang="sk-SK" sz="2400" b="1" dirty="0" smtClean="0"/>
              <a:t>Delenie základných rečových jednotiek a ich charakteristické príznaky</a:t>
            </a:r>
          </a:p>
          <a:p>
            <a:r>
              <a:rPr lang="sk-SK" sz="2400" b="1" dirty="0" smtClean="0"/>
              <a:t>Základná hlasivková frekvencia, formantove frekvencie</a:t>
            </a:r>
          </a:p>
          <a:p>
            <a:endParaRPr lang="sk-SK" sz="2400" b="1" dirty="0" smtClean="0"/>
          </a:p>
          <a:p>
            <a:endParaRPr lang="sk-SK" sz="2400" b="1" dirty="0" smtClean="0"/>
          </a:p>
          <a:p>
            <a:endParaRPr lang="sk-SK" sz="2400" b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3BC54-13B8-40A6-A91E-8F4124E7674C}" type="slidenum">
              <a:rPr lang="sk-SK" smtClean="0"/>
              <a:pPr/>
              <a:t>2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dirty="0" smtClean="0"/>
              <a:t>ČSR - cvičenie </a:t>
            </a:r>
            <a:r>
              <a:rPr lang="sk-SK" dirty="0"/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dirty="0" smtClean="0"/>
              <a:t>ČSR - cvičenie 2</a:t>
            </a:r>
            <a:endParaRPr lang="sk-SK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3BC54-13B8-40A6-A91E-8F4124E7674C}" type="slidenum">
              <a:rPr lang="sk-SK" smtClean="0"/>
              <a:pPr/>
              <a:t>3</a:t>
            </a:fld>
            <a:endParaRPr lang="sk-SK"/>
          </a:p>
        </p:txBody>
      </p:sp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08720"/>
          </a:xfrm>
        </p:spPr>
        <p:txBody>
          <a:bodyPr/>
          <a:lstStyle/>
          <a:p>
            <a:r>
              <a:rPr lang="sk-SK" dirty="0" smtClean="0">
                <a:solidFill>
                  <a:srgbClr val="FF0000"/>
                </a:solidFill>
              </a:rPr>
              <a:t>Príklad:</a:t>
            </a:r>
            <a:endParaRPr lang="sk-SK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ovéPole 7"/>
              <p:cNvSpPr txBox="1"/>
              <p:nvPr/>
            </p:nvSpPr>
            <p:spPr>
              <a:xfrm>
                <a:off x="251520" y="1124744"/>
                <a:ext cx="8784976" cy="555357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k-SK" b="1" dirty="0" smtClean="0"/>
                  <a:t>MATLAB: napíšte funkciu pre generovanie </a:t>
                </a:r>
                <a:r>
                  <a:rPr lang="sk-SK" b="1" dirty="0" smtClean="0"/>
                  <a:t>dvoch kosínusových signálov </a:t>
                </a:r>
                <a:r>
                  <a:rPr lang="sk-SK" b="1" dirty="0" smtClean="0"/>
                  <a:t>s frekvenciou f</a:t>
                </a:r>
                <a:r>
                  <a:rPr lang="sk-SK" sz="1200" b="1" dirty="0" smtClean="0"/>
                  <a:t>0</a:t>
                </a:r>
                <a:r>
                  <a:rPr lang="sk-SK" b="1" dirty="0" smtClean="0"/>
                  <a:t> = </a:t>
                </a:r>
                <a:r>
                  <a:rPr lang="sk-SK" b="1" dirty="0" smtClean="0"/>
                  <a:t>20 </a:t>
                </a:r>
                <a:r>
                  <a:rPr lang="sk-SK" b="1" dirty="0" smtClean="0"/>
                  <a:t>Hz </a:t>
                </a:r>
                <a:r>
                  <a:rPr lang="sk-SK" b="1" dirty="0" smtClean="0"/>
                  <a:t>a 40 Hz pre </a:t>
                </a:r>
                <a:r>
                  <a:rPr lang="sk-SK" b="1" dirty="0" smtClean="0"/>
                  <a:t>vzorkovaciu frekvenciu Fs = 8000 Hz</a:t>
                </a:r>
              </a:p>
              <a:p>
                <a:endParaRPr lang="sk-SK" b="1" dirty="0" smtClean="0"/>
              </a:p>
              <a:p>
                <a:r>
                  <a:rPr lang="sk-SK" b="1" dirty="0" smtClean="0">
                    <a:solidFill>
                      <a:srgbClr val="FF0000"/>
                    </a:solidFill>
                  </a:rPr>
                  <a:t>1. Matematický zápis signálu spojitého v čase</a:t>
                </a:r>
                <a:endParaRPr lang="sk-SK" b="1" dirty="0" smtClean="0"/>
              </a:p>
              <a:p>
                <a:endParaRPr lang="sk-SK" sz="1600" dirty="0" smtClean="0">
                  <a:latin typeface="Courier New" pitchFamily="49" charset="0"/>
                  <a:cs typeface="Courier New" pitchFamily="49" charset="0"/>
                </a:endParaRPr>
              </a:p>
              <a:p>
                <a:r>
                  <a:rPr lang="sk-SK" sz="1600" dirty="0">
                    <a:latin typeface="Courier New" pitchFamily="49" charset="0"/>
                    <a:cs typeface="Courier New" pitchFamily="49" charset="0"/>
                  </a:rPr>
                  <a:t>s(t) = cos(2</a:t>
                </a:r>
                <a:r>
                  <a:rPr lang="el-GR" sz="1600" dirty="0">
                    <a:latin typeface="Courier New" pitchFamily="49" charset="0"/>
                    <a:cs typeface="Courier New" pitchFamily="49" charset="0"/>
                  </a:rPr>
                  <a:t>π</a:t>
                </a:r>
                <a:r>
                  <a:rPr lang="sk-SK" sz="1600" dirty="0">
                    <a:latin typeface="Courier New" pitchFamily="49" charset="0"/>
                    <a:cs typeface="Courier New" pitchFamily="49" charset="0"/>
                  </a:rPr>
                  <a:t>f</a:t>
                </a:r>
                <a:r>
                  <a:rPr lang="sk-SK" sz="1100" dirty="0">
                    <a:latin typeface="Courier New" pitchFamily="49" charset="0"/>
                    <a:cs typeface="Courier New" pitchFamily="49" charset="0"/>
                  </a:rPr>
                  <a:t>0</a:t>
                </a:r>
                <a:r>
                  <a:rPr lang="sk-SK" sz="1600" dirty="0">
                    <a:latin typeface="Courier New" pitchFamily="49" charset="0"/>
                    <a:cs typeface="Courier New" pitchFamily="49" charset="0"/>
                  </a:rPr>
                  <a:t>t) = cos(2</a:t>
                </a:r>
                <a:r>
                  <a:rPr lang="el-GR" sz="1600" dirty="0" smtClean="0">
                    <a:latin typeface="Courier New" pitchFamily="49" charset="0"/>
                    <a:cs typeface="Courier New" pitchFamily="49" charset="0"/>
                  </a:rPr>
                  <a:t>π20</a:t>
                </a:r>
                <a:r>
                  <a:rPr lang="sk-SK" sz="1600" dirty="0" smtClean="0">
                    <a:latin typeface="Courier New" pitchFamily="49" charset="0"/>
                    <a:cs typeface="Courier New" pitchFamily="49" charset="0"/>
                  </a:rPr>
                  <a:t>t</a:t>
                </a:r>
                <a:r>
                  <a:rPr lang="sk-SK" sz="1600" dirty="0" smtClean="0">
                    <a:latin typeface="Courier New" pitchFamily="49" charset="0"/>
                    <a:cs typeface="Courier New" pitchFamily="49" charset="0"/>
                  </a:rPr>
                  <a:t>)</a:t>
                </a:r>
                <a:endParaRPr lang="sk-SK" dirty="0"/>
              </a:p>
              <a:p>
                <a:r>
                  <a:rPr lang="sk-SK" b="1" dirty="0" smtClean="0">
                    <a:solidFill>
                      <a:srgbClr val="FF0000"/>
                    </a:solidFill>
                  </a:rPr>
                  <a:t>2. Pri vzorkovaní signálu nahradíme čas t diskrétnym časom nT, kde T je vzorkovacia perióda</a:t>
                </a:r>
              </a:p>
              <a:p>
                <a:endParaRPr lang="sk-SK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k-SK" b="0" i="1" smtClean="0">
                          <a:latin typeface="Cambria Math"/>
                          <a:cs typeface="Courier New" pitchFamily="49" charset="0"/>
                        </a:rPr>
                        <m:t>𝑥</m:t>
                      </m:r>
                      <m:d>
                        <m:dPr>
                          <m:ctrlPr>
                            <a:rPr lang="sk-SK" b="0" i="1" smtClean="0">
                              <a:latin typeface="Cambria Math"/>
                              <a:cs typeface="Courier New" pitchFamily="49" charset="0"/>
                            </a:rPr>
                          </m:ctrlPr>
                        </m:dPr>
                        <m:e>
                          <m:r>
                            <a:rPr lang="sk-SK" b="0" i="1" smtClean="0">
                              <a:latin typeface="Cambria Math"/>
                              <a:cs typeface="Courier New" pitchFamily="49" charset="0"/>
                            </a:rPr>
                            <m:t>𝑛𝑇</m:t>
                          </m:r>
                        </m:e>
                      </m:d>
                      <m:r>
                        <a:rPr lang="sk-SK" b="0" i="1" smtClean="0">
                          <a:latin typeface="Cambria Math"/>
                          <a:cs typeface="Courier New" pitchFamily="49" charset="0"/>
                        </a:rPr>
                        <m:t>=</m:t>
                      </m:r>
                      <m:func>
                        <m:funcPr>
                          <m:ctrlPr>
                            <a:rPr lang="sk-SK" b="0" i="1" smtClean="0">
                              <a:latin typeface="Cambria Math"/>
                              <a:cs typeface="Courier New" pitchFamily="49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sk-SK" b="0" i="0" smtClean="0">
                              <a:latin typeface="Cambria Math"/>
                              <a:cs typeface="Courier New" pitchFamily="49" charset="0"/>
                            </a:rPr>
                            <m:t>cos</m:t>
                          </m:r>
                        </m:fName>
                        <m:e>
                          <m:d>
                            <m:dPr>
                              <m:ctrlPr>
                                <a:rPr lang="sk-SK" b="0" i="1" smtClean="0">
                                  <a:latin typeface="Cambria Math"/>
                                  <a:cs typeface="Courier New" pitchFamily="49" charset="0"/>
                                </a:rPr>
                              </m:ctrlPr>
                            </m:dPr>
                            <m:e>
                              <m:r>
                                <a:rPr lang="sk-SK" b="0" i="1" smtClean="0">
                                  <a:latin typeface="Cambria Math"/>
                                  <a:cs typeface="Courier New" pitchFamily="49" charset="0"/>
                                </a:rPr>
                                <m:t>2</m:t>
                              </m:r>
                              <m:r>
                                <a:rPr lang="sk-SK" b="0" i="1" smtClean="0">
                                  <a:latin typeface="Cambria Math"/>
                                  <a:ea typeface="Cambria Math"/>
                                  <a:cs typeface="Courier New" pitchFamily="49" charset="0"/>
                                </a:rPr>
                                <m:t>𝜋</m:t>
                              </m:r>
                              <m:sSub>
                                <m:sSubPr>
                                  <m:ctrlPr>
                                    <a:rPr lang="sk-SK" b="0" i="1" smtClean="0">
                                      <a:latin typeface="Cambria Math"/>
                                      <a:ea typeface="Cambria Math"/>
                                      <a:cs typeface="Courier New" pitchFamily="49" charset="0"/>
                                    </a:rPr>
                                  </m:ctrlPr>
                                </m:sSubPr>
                                <m:e>
                                  <m:r>
                                    <a:rPr lang="sk-SK" b="0" i="1" smtClean="0">
                                      <a:latin typeface="Cambria Math"/>
                                      <a:ea typeface="Cambria Math"/>
                                      <a:cs typeface="Courier New" pitchFamily="49" charset="0"/>
                                    </a:rPr>
                                    <m:t>𝑓</m:t>
                                  </m:r>
                                </m:e>
                                <m:sub>
                                  <m:r>
                                    <a:rPr lang="sk-SK" b="0" i="1" smtClean="0">
                                      <a:latin typeface="Cambria Math"/>
                                      <a:ea typeface="Cambria Math"/>
                                      <a:cs typeface="Courier New" pitchFamily="49" charset="0"/>
                                    </a:rPr>
                                    <m:t>0</m:t>
                                  </m:r>
                                </m:sub>
                              </m:sSub>
                              <m:r>
                                <a:rPr lang="sk-SK" b="0" i="1" smtClean="0">
                                  <a:latin typeface="Cambria Math"/>
                                  <a:ea typeface="Cambria Math"/>
                                  <a:cs typeface="Courier New" pitchFamily="49" charset="0"/>
                                </a:rPr>
                                <m:t>𝑛𝑇</m:t>
                              </m:r>
                            </m:e>
                          </m:d>
                        </m:e>
                      </m:func>
                      <m:r>
                        <a:rPr lang="sk-SK" b="0" i="1" smtClean="0">
                          <a:latin typeface="Cambria Math"/>
                          <a:ea typeface="Cambria Math"/>
                          <a:cs typeface="Courier New" pitchFamily="49" charset="0"/>
                        </a:rPr>
                        <m:t>=</m:t>
                      </m:r>
                      <m:r>
                        <a:rPr lang="sk-SK" b="0" i="1" smtClean="0">
                          <a:latin typeface="Cambria Math"/>
                          <a:ea typeface="Cambria Math"/>
                          <a:cs typeface="Courier New" pitchFamily="49" charset="0"/>
                        </a:rPr>
                        <m:t>𝑐𝑜𝑠</m:t>
                      </m:r>
                      <m:d>
                        <m:dPr>
                          <m:ctrlPr>
                            <a:rPr lang="sk-SK" b="0" i="1" smtClean="0">
                              <a:latin typeface="Cambria Math"/>
                              <a:ea typeface="Cambria Math"/>
                              <a:cs typeface="Courier New" pitchFamily="49" charset="0"/>
                            </a:rPr>
                          </m:ctrlPr>
                        </m:dPr>
                        <m:e>
                          <m:r>
                            <a:rPr lang="sk-SK" b="0" i="1" smtClean="0">
                              <a:latin typeface="Cambria Math"/>
                              <a:ea typeface="Cambria Math"/>
                              <a:cs typeface="Courier New" pitchFamily="49" charset="0"/>
                            </a:rPr>
                            <m:t>2</m:t>
                          </m:r>
                          <m:r>
                            <a:rPr lang="sk-SK" b="0" i="1" smtClean="0">
                              <a:latin typeface="Cambria Math"/>
                              <a:ea typeface="Cambria Math"/>
                              <a:cs typeface="Courier New" pitchFamily="49" charset="0"/>
                            </a:rPr>
                            <m:t>𝜋</m:t>
                          </m:r>
                          <m:f>
                            <m:fPr>
                              <m:ctrlPr>
                                <a:rPr lang="sk-SK" b="0" i="1" smtClean="0">
                                  <a:latin typeface="Cambria Math"/>
                                  <a:ea typeface="Cambria Math"/>
                                  <a:cs typeface="Courier New" pitchFamily="49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sk-SK" i="1">
                                      <a:latin typeface="Cambria Math"/>
                                      <a:ea typeface="Cambria Math"/>
                                      <a:cs typeface="Courier New" pitchFamily="49" charset="0"/>
                                    </a:rPr>
                                  </m:ctrlPr>
                                </m:sSubPr>
                                <m:e>
                                  <m:r>
                                    <a:rPr lang="sk-SK" i="1">
                                      <a:latin typeface="Cambria Math"/>
                                      <a:ea typeface="Cambria Math"/>
                                      <a:cs typeface="Courier New" pitchFamily="49" charset="0"/>
                                    </a:rPr>
                                    <m:t>𝑓</m:t>
                                  </m:r>
                                </m:e>
                                <m:sub>
                                  <m:r>
                                    <a:rPr lang="sk-SK" i="1">
                                      <a:latin typeface="Cambria Math"/>
                                      <a:ea typeface="Cambria Math"/>
                                      <a:cs typeface="Courier New" pitchFamily="49" charset="0"/>
                                    </a:rPr>
                                    <m:t>0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sk-SK" b="0" i="1" smtClean="0">
                                      <a:latin typeface="Cambria Math"/>
                                      <a:ea typeface="Cambria Math"/>
                                      <a:cs typeface="Courier New" pitchFamily="49" charset="0"/>
                                    </a:rPr>
                                  </m:ctrlPr>
                                </m:sSubPr>
                                <m:e>
                                  <m:r>
                                    <a:rPr lang="sk-SK" b="0" i="1" smtClean="0">
                                      <a:latin typeface="Cambria Math"/>
                                      <a:ea typeface="Cambria Math"/>
                                      <a:cs typeface="Courier New" pitchFamily="49" charset="0"/>
                                    </a:rPr>
                                    <m:t>𝐹</m:t>
                                  </m:r>
                                </m:e>
                                <m:sub>
                                  <m:r>
                                    <a:rPr lang="sk-SK" b="0" i="1" smtClean="0">
                                      <a:latin typeface="Cambria Math"/>
                                      <a:ea typeface="Cambria Math"/>
                                      <a:cs typeface="Courier New" pitchFamily="49" charset="0"/>
                                    </a:rPr>
                                    <m:t>𝑆</m:t>
                                  </m:r>
                                </m:sub>
                              </m:sSub>
                            </m:den>
                          </m:f>
                        </m:e>
                      </m:d>
                      <m:r>
                        <a:rPr lang="sk-SK" b="0" i="1" smtClean="0">
                          <a:latin typeface="Cambria Math"/>
                          <a:ea typeface="Cambria Math"/>
                          <a:cs typeface="Courier New" pitchFamily="49" charset="0"/>
                        </a:rPr>
                        <m:t>𝑛</m:t>
                      </m:r>
                    </m:oMath>
                  </m:oMathPara>
                </a14:m>
                <a:endParaRPr lang="sk-SK" dirty="0" smtClean="0"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endParaRPr>
              </a:p>
              <a:p>
                <a:r>
                  <a:rPr lang="sk-SK" dirty="0" smtClean="0"/>
                  <a:t>Výsledný signál zapíšeme ako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k-SK" i="1">
                          <a:latin typeface="Cambria Math"/>
                          <a:cs typeface="Courier New" pitchFamily="49" charset="0"/>
                        </a:rPr>
                        <m:t>𝑥</m:t>
                      </m:r>
                      <m:d>
                        <m:dPr>
                          <m:ctrlPr>
                            <a:rPr lang="sk-SK" i="1">
                              <a:latin typeface="Cambria Math"/>
                              <a:cs typeface="Courier New" pitchFamily="49" charset="0"/>
                            </a:rPr>
                          </m:ctrlPr>
                        </m:dPr>
                        <m:e>
                          <m:r>
                            <a:rPr lang="sk-SK" i="1">
                              <a:latin typeface="Cambria Math"/>
                              <a:cs typeface="Courier New" pitchFamily="49" charset="0"/>
                            </a:rPr>
                            <m:t>𝑛</m:t>
                          </m:r>
                        </m:e>
                      </m:d>
                      <m:r>
                        <a:rPr lang="sk-SK" i="1">
                          <a:latin typeface="Cambria Math"/>
                          <a:cs typeface="Courier New" pitchFamily="49" charset="0"/>
                        </a:rPr>
                        <m:t>=</m:t>
                      </m:r>
                      <m:r>
                        <a:rPr lang="sk-SK" i="1">
                          <a:latin typeface="Cambria Math"/>
                          <a:ea typeface="Cambria Math"/>
                          <a:cs typeface="Courier New" pitchFamily="49" charset="0"/>
                        </a:rPr>
                        <m:t>𝑐𝑜𝑠</m:t>
                      </m:r>
                      <m:d>
                        <m:dPr>
                          <m:ctrlPr>
                            <a:rPr lang="sk-SK" i="1">
                              <a:latin typeface="Cambria Math"/>
                              <a:ea typeface="Cambria Math"/>
                              <a:cs typeface="Courier New" pitchFamily="49" charset="0"/>
                            </a:rPr>
                          </m:ctrlPr>
                        </m:dPr>
                        <m:e>
                          <m:r>
                            <a:rPr lang="sk-SK" i="1">
                              <a:latin typeface="Cambria Math"/>
                              <a:ea typeface="Cambria Math"/>
                              <a:cs typeface="Courier New" pitchFamily="49" charset="0"/>
                            </a:rPr>
                            <m:t>2</m:t>
                          </m:r>
                          <m:r>
                            <a:rPr lang="sk-SK" i="1">
                              <a:latin typeface="Cambria Math"/>
                              <a:ea typeface="Cambria Math"/>
                              <a:cs typeface="Courier New" pitchFamily="49" charset="0"/>
                            </a:rPr>
                            <m:t>𝜋</m:t>
                          </m:r>
                          <m:f>
                            <m:fPr>
                              <m:ctrlPr>
                                <a:rPr lang="sk-SK" i="1">
                                  <a:latin typeface="Cambria Math"/>
                                  <a:ea typeface="Cambria Math"/>
                                  <a:cs typeface="Courier New" pitchFamily="49" charset="0"/>
                                </a:rPr>
                              </m:ctrlPr>
                            </m:fPr>
                            <m:num>
                              <m:r>
                                <a:rPr lang="sk-SK" b="0" i="1" smtClean="0">
                                  <a:latin typeface="Cambria Math"/>
                                  <a:ea typeface="Cambria Math"/>
                                  <a:cs typeface="Courier New" pitchFamily="49" charset="0"/>
                                </a:rPr>
                                <m:t>20</m:t>
                              </m:r>
                            </m:num>
                            <m:den>
                              <m:r>
                                <a:rPr lang="sk-SK" b="0" i="1" smtClean="0">
                                  <a:latin typeface="Cambria Math"/>
                                  <a:ea typeface="Cambria Math"/>
                                  <a:cs typeface="Courier New" pitchFamily="49" charset="0"/>
                                </a:rPr>
                                <m:t>8000</m:t>
                              </m:r>
                            </m:den>
                          </m:f>
                          <m:r>
                            <a:rPr lang="sk-SK" i="1">
                              <a:latin typeface="Cambria Math"/>
                              <a:ea typeface="Cambria Math"/>
                              <a:cs typeface="Courier New" pitchFamily="49" charset="0"/>
                            </a:rPr>
                            <m:t>𝑛</m:t>
                          </m:r>
                        </m:e>
                      </m:d>
                    </m:oMath>
                  </m:oMathPara>
                </a14:m>
                <a:endParaRPr lang="sk-SK" dirty="0">
                  <a:latin typeface="Courier New" pitchFamily="49" charset="0"/>
                  <a:cs typeface="Courier New" pitchFamily="49" charset="0"/>
                </a:endParaRPr>
              </a:p>
              <a:p>
                <a:r>
                  <a:rPr lang="sk-SK" b="1" dirty="0" smtClean="0">
                    <a:solidFill>
                      <a:srgbClr val="FF0000"/>
                    </a:solidFill>
                  </a:rPr>
                  <a:t>3. Generovanie </a:t>
                </a:r>
                <a:r>
                  <a:rPr lang="sk-SK" b="1" dirty="0" smtClean="0">
                    <a:solidFill>
                      <a:srgbClr val="FF0000"/>
                    </a:solidFill>
                  </a:rPr>
                  <a:t>signálu a jeho magnitúdová frekv. char.</a:t>
                </a:r>
                <a:endParaRPr lang="sk-SK" b="1" dirty="0" smtClean="0">
                  <a:solidFill>
                    <a:srgbClr val="FF0000"/>
                  </a:solidFill>
                </a:endParaRPr>
              </a:p>
              <a:p>
                <a:r>
                  <a:rPr lang="sk-SK" sz="1600" dirty="0">
                    <a:latin typeface="Courier New" pitchFamily="49" charset="0"/>
                    <a:cs typeface="Courier New" pitchFamily="49" charset="0"/>
                  </a:rPr>
                  <a:t>n = 0:7999;</a:t>
                </a:r>
              </a:p>
              <a:p>
                <a:r>
                  <a:rPr lang="pt-BR" sz="1600" dirty="0">
                    <a:latin typeface="Courier New" pitchFamily="49" charset="0"/>
                    <a:cs typeface="Courier New" pitchFamily="49" charset="0"/>
                  </a:rPr>
                  <a:t>x </a:t>
                </a:r>
                <a:r>
                  <a:rPr lang="pt-BR" sz="1600" dirty="0">
                    <a:latin typeface="Courier New" pitchFamily="49" charset="0"/>
                    <a:cs typeface="Courier New" pitchFamily="49" charset="0"/>
                  </a:rPr>
                  <a:t>= cos (2 * pi * </a:t>
                </a:r>
                <a:r>
                  <a:rPr lang="sk-SK" sz="1600" dirty="0" smtClean="0">
                    <a:latin typeface="Courier New" pitchFamily="49" charset="0"/>
                    <a:cs typeface="Courier New" pitchFamily="49" charset="0"/>
                  </a:rPr>
                  <a:t>20</a:t>
                </a:r>
                <a:r>
                  <a:rPr lang="pt-BR" sz="1600" dirty="0" smtClean="0">
                    <a:latin typeface="Courier New" pitchFamily="49" charset="0"/>
                    <a:cs typeface="Courier New" pitchFamily="49" charset="0"/>
                  </a:rPr>
                  <a:t> </a:t>
                </a:r>
                <a:r>
                  <a:rPr lang="pt-BR" sz="1600" dirty="0">
                    <a:latin typeface="Courier New" pitchFamily="49" charset="0"/>
                    <a:cs typeface="Courier New" pitchFamily="49" charset="0"/>
                  </a:rPr>
                  <a:t>/ </a:t>
                </a:r>
                <a:r>
                  <a:rPr lang="sk-SK" sz="1600" dirty="0">
                    <a:latin typeface="Courier New" pitchFamily="49" charset="0"/>
                    <a:cs typeface="Courier New" pitchFamily="49" charset="0"/>
                  </a:rPr>
                  <a:t>800</a:t>
                </a:r>
                <a:r>
                  <a:rPr lang="pt-BR" sz="1600" dirty="0">
                    <a:latin typeface="Courier New" pitchFamily="49" charset="0"/>
                    <a:cs typeface="Courier New" pitchFamily="49" charset="0"/>
                  </a:rPr>
                  <a:t>0 * n</a:t>
                </a:r>
                <a:r>
                  <a:rPr lang="pt-BR" sz="1600" dirty="0" smtClean="0">
                    <a:latin typeface="Courier New" pitchFamily="49" charset="0"/>
                    <a:cs typeface="Courier New" pitchFamily="49" charset="0"/>
                  </a:rPr>
                  <a:t>); figure; plot(x);</a:t>
                </a:r>
                <a:endParaRPr lang="sk-SK" sz="1600" dirty="0" smtClean="0">
                  <a:latin typeface="Courier New" pitchFamily="49" charset="0"/>
                  <a:cs typeface="Courier New" pitchFamily="49" charset="0"/>
                </a:endParaRPr>
              </a:p>
              <a:p>
                <a:r>
                  <a:rPr lang="sk-SK" sz="1600" dirty="0" smtClean="0">
                    <a:latin typeface="Courier New" pitchFamily="49" charset="0"/>
                    <a:cs typeface="Courier New" pitchFamily="49" charset="0"/>
                  </a:rPr>
                  <a:t>y = </a:t>
                </a:r>
                <a:r>
                  <a:rPr lang="en-US" sz="1600" dirty="0" smtClean="0">
                    <a:latin typeface="Courier New" pitchFamily="49" charset="0"/>
                    <a:cs typeface="Courier New" pitchFamily="49" charset="0"/>
                  </a:rPr>
                  <a:t>0.5 * </a:t>
                </a:r>
                <a:r>
                  <a:rPr lang="pt-BR" sz="1600" dirty="0" smtClean="0">
                    <a:latin typeface="Courier New" pitchFamily="49" charset="0"/>
                    <a:cs typeface="Courier New" pitchFamily="49" charset="0"/>
                  </a:rPr>
                  <a:t>cos </a:t>
                </a:r>
                <a:r>
                  <a:rPr lang="pt-BR" sz="1600" dirty="0">
                    <a:latin typeface="Courier New" pitchFamily="49" charset="0"/>
                    <a:cs typeface="Courier New" pitchFamily="49" charset="0"/>
                  </a:rPr>
                  <a:t>(2 * pi * </a:t>
                </a:r>
                <a:r>
                  <a:rPr lang="sk-SK" sz="1600" dirty="0" smtClean="0">
                    <a:latin typeface="Courier New" pitchFamily="49" charset="0"/>
                    <a:cs typeface="Courier New" pitchFamily="49" charset="0"/>
                  </a:rPr>
                  <a:t>40</a:t>
                </a:r>
                <a:r>
                  <a:rPr lang="pt-BR" sz="1600" dirty="0" smtClean="0">
                    <a:latin typeface="Courier New" pitchFamily="49" charset="0"/>
                    <a:cs typeface="Courier New" pitchFamily="49" charset="0"/>
                  </a:rPr>
                  <a:t> </a:t>
                </a:r>
                <a:r>
                  <a:rPr lang="pt-BR" sz="1600" dirty="0">
                    <a:latin typeface="Courier New" pitchFamily="49" charset="0"/>
                    <a:cs typeface="Courier New" pitchFamily="49" charset="0"/>
                  </a:rPr>
                  <a:t>/ </a:t>
                </a:r>
                <a:r>
                  <a:rPr lang="sk-SK" sz="1600" dirty="0">
                    <a:latin typeface="Courier New" pitchFamily="49" charset="0"/>
                    <a:cs typeface="Courier New" pitchFamily="49" charset="0"/>
                  </a:rPr>
                  <a:t>800</a:t>
                </a:r>
                <a:r>
                  <a:rPr lang="pt-BR" sz="1600" dirty="0">
                    <a:latin typeface="Courier New" pitchFamily="49" charset="0"/>
                    <a:cs typeface="Courier New" pitchFamily="49" charset="0"/>
                  </a:rPr>
                  <a:t>0 * n</a:t>
                </a:r>
                <a:r>
                  <a:rPr lang="pt-BR" sz="1600" dirty="0" smtClean="0">
                    <a:latin typeface="Courier New" pitchFamily="49" charset="0"/>
                    <a:cs typeface="Courier New" pitchFamily="49" charset="0"/>
                  </a:rPr>
                  <a:t>); figure; plot(y);</a:t>
                </a:r>
                <a:endParaRPr lang="sk-SK" sz="1600" dirty="0" smtClean="0">
                  <a:latin typeface="Courier New" pitchFamily="49" charset="0"/>
                  <a:cs typeface="Courier New" pitchFamily="49" charset="0"/>
                </a:endParaRPr>
              </a:p>
              <a:p>
                <a:r>
                  <a:rPr lang="sk-SK" sz="1600" dirty="0" smtClean="0">
                    <a:latin typeface="Courier New" pitchFamily="49" charset="0"/>
                    <a:cs typeface="Courier New" pitchFamily="49" charset="0"/>
                  </a:rPr>
                  <a:t>z = x + y</a:t>
                </a:r>
                <a:r>
                  <a:rPr lang="en-US" sz="1600" dirty="0" smtClean="0">
                    <a:latin typeface="Courier New" pitchFamily="49" charset="0"/>
                    <a:cs typeface="Courier New" pitchFamily="49" charset="0"/>
                  </a:rPr>
                  <a:t>; figure; plot(z);</a:t>
                </a:r>
                <a:endParaRPr lang="sk-SK" sz="1600" dirty="0" smtClean="0">
                  <a:latin typeface="Courier New" pitchFamily="49" charset="0"/>
                  <a:cs typeface="Courier New" pitchFamily="49" charset="0"/>
                </a:endParaRPr>
              </a:p>
              <a:p>
                <a:r>
                  <a:rPr lang="sk-SK" sz="1600" dirty="0" smtClean="0">
                    <a:latin typeface="Courier New" pitchFamily="49" charset="0"/>
                    <a:cs typeface="Courier New" pitchFamily="49" charset="0"/>
                  </a:rPr>
                  <a:t>Z = abs(fft(z))</a:t>
                </a:r>
                <a:r>
                  <a:rPr lang="en-US" sz="1600" dirty="0" smtClean="0">
                    <a:latin typeface="Courier New" pitchFamily="49" charset="0"/>
                    <a:cs typeface="Courier New" pitchFamily="49" charset="0"/>
                  </a:rPr>
                  <a:t>; figure; stem</a:t>
                </a:r>
                <a:r>
                  <a:rPr lang="sk-SK" sz="1600" dirty="0" smtClean="0">
                    <a:latin typeface="Courier New" pitchFamily="49" charset="0"/>
                    <a:cs typeface="Courier New" pitchFamily="49" charset="0"/>
                  </a:rPr>
                  <a:t>(Z)</a:t>
                </a:r>
                <a:r>
                  <a:rPr lang="en-US" sz="1600" dirty="0" smtClean="0">
                    <a:latin typeface="Courier New" pitchFamily="49" charset="0"/>
                    <a:cs typeface="Courier New" pitchFamily="49" charset="0"/>
                  </a:rPr>
                  <a:t>;</a:t>
                </a:r>
                <a:endParaRPr lang="pt-BR" sz="1600" dirty="0">
                  <a:latin typeface="Courier New" pitchFamily="49" charset="0"/>
                  <a:cs typeface="Courier New" pitchFamily="49" charset="0"/>
                </a:endParaRPr>
              </a:p>
            </p:txBody>
          </p:sp>
        </mc:Choice>
        <mc:Fallback>
          <p:sp>
            <p:nvSpPr>
              <p:cNvPr id="8" name="TextovéPole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1124744"/>
                <a:ext cx="8784976" cy="5553572"/>
              </a:xfrm>
              <a:prstGeom prst="rect">
                <a:avLst/>
              </a:prstGeom>
              <a:blipFill rotWithShape="1">
                <a:blip r:embed="rId2"/>
                <a:stretch>
                  <a:fillRect l="-555" t="-549" b="-549"/>
                </a:stretch>
              </a:blipFill>
            </p:spPr>
            <p:txBody>
              <a:bodyPr/>
              <a:lstStyle/>
              <a:p>
                <a:r>
                  <a:rPr lang="sk-SK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03325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ČSR - cvičenie 2</a:t>
            </a:r>
            <a:endParaRPr lang="sk-SK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3BC54-13B8-40A6-A91E-8F4124E7674C}" type="slidenum">
              <a:rPr lang="sk-SK" smtClean="0"/>
              <a:pPr/>
              <a:t>4</a:t>
            </a:fld>
            <a:endParaRPr lang="sk-SK"/>
          </a:p>
        </p:txBody>
      </p:sp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08720"/>
          </a:xfrm>
        </p:spPr>
        <p:txBody>
          <a:bodyPr>
            <a:normAutofit/>
          </a:bodyPr>
          <a:lstStyle/>
          <a:p>
            <a:r>
              <a:rPr lang="sk-SK" dirty="0" smtClean="0"/>
              <a:t>Parametrizácia reči</a:t>
            </a:r>
            <a:endParaRPr lang="sk-SK" dirty="0"/>
          </a:p>
        </p:txBody>
      </p:sp>
      <p:sp>
        <p:nvSpPr>
          <p:cNvPr id="11" name="TextovéPole 7"/>
          <p:cNvSpPr txBox="1"/>
          <p:nvPr/>
        </p:nvSpPr>
        <p:spPr>
          <a:xfrm>
            <a:off x="251520" y="1124744"/>
            <a:ext cx="878497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/>
              <a:t>Parametrizácia = vyjadrenie rečového signálu obmedzeným množstvom hodnôt</a:t>
            </a:r>
          </a:p>
          <a:p>
            <a:r>
              <a:rPr lang="sk-SK" b="1" dirty="0"/>
              <a:t>	 </a:t>
            </a:r>
            <a:r>
              <a:rPr lang="sk-SK" b="1" dirty="0" smtClean="0"/>
              <a:t>         = extrakcia charakteristických čŕt</a:t>
            </a:r>
          </a:p>
          <a:p>
            <a:endParaRPr lang="sk-SK" b="1" dirty="0" smtClean="0"/>
          </a:p>
          <a:p>
            <a:r>
              <a:rPr lang="sk-SK" b="1" dirty="0" smtClean="0"/>
              <a:t>Ake parametrizácie poznáme ...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F</a:t>
            </a:r>
            <a:r>
              <a:rPr lang="en-US" sz="1100" b="1" dirty="0" smtClean="0">
                <a:latin typeface="Courier New" pitchFamily="49" charset="0"/>
                <a:cs typeface="Courier New" pitchFamily="49" charset="0"/>
              </a:rPr>
              <a:t>0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sk-SK" sz="1600" b="1" dirty="0" err="1" smtClean="0">
                <a:latin typeface="Courier New" pitchFamily="49" charset="0"/>
                <a:cs typeface="Courier New" pitchFamily="49" charset="0"/>
              </a:rPr>
              <a:t>Muz</a:t>
            </a:r>
            <a:r>
              <a:rPr lang="sk-SK" sz="1600" b="1" dirty="0" smtClean="0">
                <a:latin typeface="Courier New" pitchFamily="49" charset="0"/>
                <a:cs typeface="Courier New" pitchFamily="49" charset="0"/>
              </a:rPr>
              <a:t>/</a:t>
            </a:r>
            <a:r>
              <a:rPr lang="sk-SK" sz="1600" b="1" dirty="0" err="1" smtClean="0">
                <a:latin typeface="Courier New" pitchFamily="49" charset="0"/>
                <a:cs typeface="Courier New" pitchFamily="49" charset="0"/>
              </a:rPr>
              <a:t>zena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sk-SK" sz="1600" b="1" dirty="0" smtClean="0">
              <a:latin typeface="Courier New" pitchFamily="49" charset="0"/>
              <a:cs typeface="Courier New" pitchFamily="49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sk-SK" sz="1600" b="1" dirty="0" smtClean="0">
                <a:latin typeface="Courier New" pitchFamily="49" charset="0"/>
                <a:cs typeface="Courier New" pitchFamily="49" charset="0"/>
              </a:rPr>
              <a:t>PCM vzorky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sk-SK" sz="1600" b="1" dirty="0" smtClean="0">
                <a:latin typeface="Courier New" pitchFamily="49" charset="0"/>
                <a:cs typeface="Courier New" pitchFamily="49" charset="0"/>
              </a:rPr>
              <a:t>Znelá / neznelá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sk-SK" sz="1600" b="1" dirty="0" smtClean="0">
                <a:latin typeface="Courier New" pitchFamily="49" charset="0"/>
                <a:cs typeface="Courier New" pitchFamily="49" charset="0"/>
              </a:rPr>
              <a:t>Energia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sk-SK" sz="1600" b="1" dirty="0" smtClean="0">
                <a:latin typeface="Courier New" pitchFamily="49" charset="0"/>
                <a:cs typeface="Courier New" pitchFamily="49" charset="0"/>
              </a:rPr>
              <a:t>ZCR – zero </a:t>
            </a:r>
            <a:r>
              <a:rPr lang="sk-SK" sz="1600" b="1" dirty="0" err="1" smtClean="0">
                <a:latin typeface="Courier New" pitchFamily="49" charset="0"/>
                <a:cs typeface="Courier New" pitchFamily="49" charset="0"/>
              </a:rPr>
              <a:t>crossing</a:t>
            </a:r>
            <a:r>
              <a:rPr lang="sk-SK" sz="1600" b="1" dirty="0" smtClean="0">
                <a:latin typeface="Courier New" pitchFamily="49" charset="0"/>
                <a:cs typeface="Courier New" pitchFamily="49" charset="0"/>
              </a:rPr>
              <a:t> rate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sk-SK" sz="1600" b="1" dirty="0" smtClean="0">
                <a:latin typeface="Courier New" pitchFamily="49" charset="0"/>
                <a:cs typeface="Courier New" pitchFamily="49" charset="0"/>
              </a:rPr>
              <a:t>LPC analýza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sk-SK" sz="1600" b="1" dirty="0" smtClean="0">
                <a:latin typeface="Courier New" pitchFamily="49" charset="0"/>
                <a:cs typeface="Courier New" pitchFamily="49" charset="0"/>
              </a:rPr>
              <a:t>Vo frekvečnej oblasti – banky filtrov(LPC, E ...), </a:t>
            </a:r>
            <a:r>
              <a:rPr lang="sk-SK" sz="1600" b="1" dirty="0" err="1" smtClean="0">
                <a:latin typeface="Courier New" pitchFamily="49" charset="0"/>
                <a:cs typeface="Courier New" pitchFamily="49" charset="0"/>
              </a:rPr>
              <a:t>formantove</a:t>
            </a:r>
            <a:r>
              <a:rPr lang="sk-SK" sz="1600" b="1" dirty="0" smtClean="0">
                <a:latin typeface="Courier New" pitchFamily="49" charset="0"/>
                <a:cs typeface="Courier New" pitchFamily="49" charset="0"/>
              </a:rPr>
              <a:t> frekvencie</a:t>
            </a:r>
          </a:p>
        </p:txBody>
      </p:sp>
    </p:spTree>
    <p:extLst>
      <p:ext uri="{BB962C8B-B14F-4D97-AF65-F5344CB8AC3E}">
        <p14:creationId xmlns:p14="http://schemas.microsoft.com/office/powerpoint/2010/main" val="2413011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ČSR - cvičenie 2</a:t>
            </a:r>
            <a:endParaRPr lang="sk-SK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3BC54-13B8-40A6-A91E-8F4124E7674C}" type="slidenum">
              <a:rPr lang="sk-SK" smtClean="0"/>
              <a:pPr/>
              <a:t>5</a:t>
            </a:fld>
            <a:endParaRPr lang="sk-SK"/>
          </a:p>
        </p:txBody>
      </p:sp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08720"/>
          </a:xfrm>
        </p:spPr>
        <p:txBody>
          <a:bodyPr>
            <a:normAutofit/>
          </a:bodyPr>
          <a:lstStyle/>
          <a:p>
            <a:r>
              <a:rPr lang="sk-SK" dirty="0" smtClean="0"/>
              <a:t>Parametrizácia reči</a:t>
            </a:r>
            <a:endParaRPr lang="sk-SK" dirty="0"/>
          </a:p>
        </p:txBody>
      </p:sp>
      <p:sp>
        <p:nvSpPr>
          <p:cNvPr id="11" name="TextovéPole 7"/>
          <p:cNvSpPr txBox="1"/>
          <p:nvPr/>
        </p:nvSpPr>
        <p:spPr>
          <a:xfrm>
            <a:off x="251520" y="1124744"/>
            <a:ext cx="878497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sk-SK" b="1" dirty="0" smtClean="0"/>
              <a:t>Stacionárny / nestacionárny signál – rozdiel ?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sk-SK" b="1" dirty="0" smtClean="0"/>
              <a:t>Reč = stacionárna / nestacionárna ?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sk-SK" b="1" dirty="0" smtClean="0"/>
              <a:t>Nutnosť stacionarity ?</a:t>
            </a:r>
          </a:p>
          <a:p>
            <a:pPr marL="285750" indent="-285750">
              <a:buFont typeface="Arial" pitchFamily="34" charset="0"/>
              <a:buChar char="•"/>
            </a:pPr>
            <a:endParaRPr lang="sk-SK" b="1" dirty="0" smtClean="0"/>
          </a:p>
          <a:p>
            <a:endParaRPr lang="sk-SK" b="1" dirty="0"/>
          </a:p>
          <a:p>
            <a:endParaRPr lang="sk-SK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988840"/>
            <a:ext cx="7794866" cy="2520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4293096"/>
            <a:ext cx="3600400" cy="2700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05340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ČSR - cvičenie 2</a:t>
            </a:r>
            <a:endParaRPr lang="sk-SK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3BC54-13B8-40A6-A91E-8F4124E7674C}" type="slidenum">
              <a:rPr lang="sk-SK" smtClean="0"/>
              <a:pPr/>
              <a:t>6</a:t>
            </a:fld>
            <a:endParaRPr lang="sk-SK"/>
          </a:p>
        </p:txBody>
      </p:sp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08720"/>
          </a:xfrm>
        </p:spPr>
        <p:txBody>
          <a:bodyPr>
            <a:normAutofit/>
          </a:bodyPr>
          <a:lstStyle/>
          <a:p>
            <a:r>
              <a:rPr lang="sk-SK" dirty="0" smtClean="0"/>
              <a:t>Oknovanie (rámcovanie) signálu</a:t>
            </a:r>
            <a:endParaRPr lang="sk-SK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056" y="2204864"/>
            <a:ext cx="7164288" cy="2319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TextovéPole 7"/>
          <p:cNvSpPr txBox="1"/>
          <p:nvPr/>
        </p:nvSpPr>
        <p:spPr>
          <a:xfrm>
            <a:off x="251520" y="1124744"/>
            <a:ext cx="87849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sk-SK" dirty="0" smtClean="0"/>
              <a:t>Oknovanie ... O čo ide ?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sk-SK" dirty="0" smtClean="0"/>
              <a:t>Parametre rámcu - dĺžka </a:t>
            </a:r>
            <a:r>
              <a:rPr lang="sk-SK" dirty="0" smtClean="0">
                <a:latin typeface="Courier New" pitchFamily="49" charset="0"/>
                <a:cs typeface="Courier New" pitchFamily="49" charset="0"/>
              </a:rPr>
              <a:t>l</a:t>
            </a:r>
            <a:r>
              <a:rPr lang="sk-SK" sz="1200" dirty="0" smtClean="0">
                <a:latin typeface="Courier New" pitchFamily="49" charset="0"/>
                <a:cs typeface="Courier New" pitchFamily="49" charset="0"/>
              </a:rPr>
              <a:t>ram</a:t>
            </a:r>
          </a:p>
          <a:p>
            <a:r>
              <a:rPr lang="sk-SK" sz="12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sk-SK" sz="1200" dirty="0" smtClean="0">
                <a:latin typeface="Courier New" pitchFamily="49" charset="0"/>
                <a:cs typeface="Courier New" pitchFamily="49" charset="0"/>
              </a:rPr>
              <a:t>	 </a:t>
            </a:r>
            <a:r>
              <a:rPr lang="sk-SK" dirty="0"/>
              <a:t>-</a:t>
            </a:r>
            <a:r>
              <a:rPr lang="sk-SK" sz="1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sk-SK" dirty="0" smtClean="0"/>
              <a:t>prekrytie </a:t>
            </a:r>
            <a:r>
              <a:rPr lang="sk-SK" dirty="0" smtClean="0">
                <a:latin typeface="Courier New" pitchFamily="49" charset="0"/>
                <a:cs typeface="Courier New" pitchFamily="49" charset="0"/>
              </a:rPr>
              <a:t>p</a:t>
            </a:r>
            <a:r>
              <a:rPr lang="sk-SK" sz="1200" dirty="0" smtClean="0">
                <a:latin typeface="Courier New" pitchFamily="49" charset="0"/>
                <a:cs typeface="Courier New" pitchFamily="49" charset="0"/>
              </a:rPr>
              <a:t>ram</a:t>
            </a:r>
            <a:r>
              <a:rPr lang="sk-SK" dirty="0" smtClean="0"/>
              <a:t>, </a:t>
            </a:r>
          </a:p>
          <a:p>
            <a:r>
              <a:rPr lang="sk-SK" dirty="0"/>
              <a:t>	</a:t>
            </a:r>
            <a:r>
              <a:rPr lang="sk-SK" dirty="0" smtClean="0"/>
              <a:t>	  - posun </a:t>
            </a:r>
            <a:r>
              <a:rPr lang="sk-SK" dirty="0" smtClean="0">
                <a:latin typeface="Courier New" pitchFamily="49" charset="0"/>
                <a:cs typeface="Courier New" pitchFamily="49" charset="0"/>
              </a:rPr>
              <a:t>s</a:t>
            </a:r>
            <a:r>
              <a:rPr lang="sk-SK" sz="1200" dirty="0" smtClean="0">
                <a:latin typeface="Courier New" pitchFamily="49" charset="0"/>
                <a:cs typeface="Courier New" pitchFamily="49" charset="0"/>
              </a:rPr>
              <a:t>ram </a:t>
            </a:r>
            <a:r>
              <a:rPr lang="sk-SK" dirty="0" smtClean="0">
                <a:latin typeface="Courier New" pitchFamily="49" charset="0"/>
                <a:cs typeface="Courier New" pitchFamily="49" charset="0"/>
              </a:rPr>
              <a:t>= l</a:t>
            </a:r>
            <a:r>
              <a:rPr lang="sk-SK" sz="1200" dirty="0" smtClean="0">
                <a:latin typeface="Courier New" pitchFamily="49" charset="0"/>
                <a:cs typeface="Courier New" pitchFamily="49" charset="0"/>
              </a:rPr>
              <a:t>ram</a:t>
            </a:r>
            <a:r>
              <a:rPr lang="sk-SK" dirty="0" smtClean="0">
                <a:latin typeface="Courier New" pitchFamily="49" charset="0"/>
                <a:cs typeface="Courier New" pitchFamily="49" charset="0"/>
              </a:rPr>
              <a:t> - p</a:t>
            </a:r>
            <a:r>
              <a:rPr lang="sk-SK" sz="1200" dirty="0" smtClean="0">
                <a:latin typeface="Courier New" pitchFamily="49" charset="0"/>
                <a:cs typeface="Courier New" pitchFamily="49" charset="0"/>
              </a:rPr>
              <a:t>ram</a:t>
            </a:r>
            <a:endParaRPr lang="sk-SK" sz="1200" b="1" dirty="0" smtClean="0"/>
          </a:p>
        </p:txBody>
      </p:sp>
      <p:sp>
        <p:nvSpPr>
          <p:cNvPr id="9" name="TextovéPole 7"/>
          <p:cNvSpPr txBox="1"/>
          <p:nvPr/>
        </p:nvSpPr>
        <p:spPr>
          <a:xfrm>
            <a:off x="272042" y="4365104"/>
            <a:ext cx="878497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sk-SK" b="1" dirty="0" smtClean="0"/>
              <a:t>Dĺžka – </a:t>
            </a:r>
            <a:r>
              <a:rPr lang="sk-SK" dirty="0" smtClean="0"/>
              <a:t>dostatočne krátka (aby sa dal signál považovať za stacionárny), dostatočne dlhá (aby sa dali uspokojivo odhadnúť počítané </a:t>
            </a:r>
            <a:r>
              <a:rPr lang="sk-SK" dirty="0" err="1" smtClean="0"/>
              <a:t>parametry</a:t>
            </a:r>
            <a:r>
              <a:rPr lang="sk-SK" dirty="0" smtClean="0"/>
              <a:t> na danom rámci)</a:t>
            </a:r>
          </a:p>
          <a:p>
            <a:pPr indent="263525">
              <a:tabLst>
                <a:tab pos="0" algn="l"/>
              </a:tabLst>
            </a:pPr>
            <a:r>
              <a:rPr lang="sk-SK" b="1" dirty="0" smtClean="0"/>
              <a:t>Kompromis – </a:t>
            </a:r>
            <a:r>
              <a:rPr lang="sk-SK" dirty="0" smtClean="0"/>
              <a:t>dĺžka 20 </a:t>
            </a:r>
            <a:r>
              <a:rPr lang="sk-SK" dirty="0" err="1" smtClean="0"/>
              <a:t>az</a:t>
            </a:r>
            <a:r>
              <a:rPr lang="sk-SK" dirty="0" smtClean="0"/>
              <a:t> 25ms, polovičný </a:t>
            </a:r>
            <a:r>
              <a:rPr lang="sk-SK" dirty="0" err="1" smtClean="0"/>
              <a:t>prekryv</a:t>
            </a:r>
            <a:endParaRPr lang="sk-SK" b="1" dirty="0"/>
          </a:p>
          <a:p>
            <a:pPr marL="285750" indent="-285750">
              <a:buFont typeface="Arial" pitchFamily="34" charset="0"/>
              <a:buChar char="•"/>
            </a:pPr>
            <a:r>
              <a:rPr lang="sk-SK" b="1" dirty="0" smtClean="0"/>
              <a:t>Prekrytie – </a:t>
            </a:r>
            <a:r>
              <a:rPr lang="sk-SK" dirty="0" smtClean="0"/>
              <a:t>malé = </a:t>
            </a:r>
            <a:r>
              <a:rPr lang="sk-SK" dirty="0" smtClean="0">
                <a:sym typeface="Wingdings" pitchFamily="2" charset="2"/>
              </a:rPr>
              <a:t> </a:t>
            </a:r>
            <a:r>
              <a:rPr lang="sk-SK" dirty="0" smtClean="0"/>
              <a:t>rýchly časový posun, malé nároky na výpočtové zdroje</a:t>
            </a:r>
          </a:p>
          <a:p>
            <a:pPr marL="2346325" lvl="1" indent="-285750">
              <a:buFont typeface="Wingdings"/>
              <a:buChar char="L"/>
            </a:pPr>
            <a:r>
              <a:rPr lang="sk-SK" dirty="0" smtClean="0">
                <a:sym typeface="Wingdings" pitchFamily="2" charset="2"/>
              </a:rPr>
              <a:t>Hodnoty parametrov medzi rámcami sú veľmi odlišné</a:t>
            </a:r>
            <a:r>
              <a:rPr lang="sk-SK" b="1" dirty="0" smtClean="0"/>
              <a:t>	</a:t>
            </a:r>
            <a:endParaRPr lang="sk-SK" b="1" dirty="0"/>
          </a:p>
          <a:p>
            <a:pPr marL="1454150" lvl="1" indent="-285750">
              <a:buFontTx/>
              <a:buChar char="-"/>
            </a:pPr>
            <a:r>
              <a:rPr lang="sk-SK" dirty="0" smtClean="0"/>
              <a:t>veľké = </a:t>
            </a:r>
            <a:r>
              <a:rPr lang="sk-SK" dirty="0" smtClean="0">
                <a:sym typeface="Wingdings" pitchFamily="2" charset="2"/>
              </a:rPr>
              <a:t> vyhladené parametre medzi rámcami, veľké nároky na výpočtový výkon</a:t>
            </a:r>
          </a:p>
          <a:p>
            <a:pPr marL="263525" lvl="1"/>
            <a:r>
              <a:rPr lang="sk-SK" b="1" dirty="0" smtClean="0">
                <a:sym typeface="Wingdings" pitchFamily="2" charset="2"/>
              </a:rPr>
              <a:t>Kompromis – </a:t>
            </a:r>
            <a:r>
              <a:rPr lang="sk-SK" dirty="0" smtClean="0">
                <a:sym typeface="Wingdings" pitchFamily="2" charset="2"/>
              </a:rPr>
              <a:t>10 </a:t>
            </a:r>
            <a:r>
              <a:rPr lang="sk-SK" dirty="0" err="1" smtClean="0">
                <a:sym typeface="Wingdings" pitchFamily="2" charset="2"/>
              </a:rPr>
              <a:t>az</a:t>
            </a:r>
            <a:r>
              <a:rPr lang="sk-SK" dirty="0" smtClean="0">
                <a:sym typeface="Wingdings" pitchFamily="2" charset="2"/>
              </a:rPr>
              <a:t> 15 </a:t>
            </a:r>
            <a:r>
              <a:rPr lang="sk-SK" dirty="0" err="1" smtClean="0">
                <a:sym typeface="Wingdings" pitchFamily="2" charset="2"/>
              </a:rPr>
              <a:t>ms</a:t>
            </a:r>
            <a:endParaRPr lang="sk-SK" b="1" dirty="0" smtClean="0">
              <a:sym typeface="Wingdings" pitchFamily="2" charset="2"/>
            </a:endParaRPr>
          </a:p>
          <a:p>
            <a:pPr marL="1168400" lvl="1"/>
            <a:endParaRPr lang="sk-SK" b="1" dirty="0" smtClean="0"/>
          </a:p>
        </p:txBody>
      </p:sp>
    </p:spTree>
    <p:extLst>
      <p:ext uri="{BB962C8B-B14F-4D97-AF65-F5344CB8AC3E}">
        <p14:creationId xmlns:p14="http://schemas.microsoft.com/office/powerpoint/2010/main" val="3699388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ČSR - cvičenie 2</a:t>
            </a:r>
            <a:endParaRPr lang="sk-SK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3BC54-13B8-40A6-A91E-8F4124E7674C}" type="slidenum">
              <a:rPr lang="sk-SK" smtClean="0"/>
              <a:pPr/>
              <a:t>7</a:t>
            </a:fld>
            <a:endParaRPr lang="sk-SK"/>
          </a:p>
        </p:txBody>
      </p:sp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08720"/>
          </a:xfrm>
        </p:spPr>
        <p:txBody>
          <a:bodyPr>
            <a:normAutofit/>
          </a:bodyPr>
          <a:lstStyle/>
          <a:p>
            <a:r>
              <a:rPr lang="sk-SK" dirty="0" smtClean="0"/>
              <a:t>Oknovanie (rámcovanie) signálu</a:t>
            </a:r>
            <a:endParaRPr lang="sk-SK" dirty="0"/>
          </a:p>
        </p:txBody>
      </p:sp>
      <p:sp>
        <p:nvSpPr>
          <p:cNvPr id="11" name="TextovéPole 7"/>
          <p:cNvSpPr txBox="1"/>
          <p:nvPr/>
        </p:nvSpPr>
        <p:spPr>
          <a:xfrm>
            <a:off x="251520" y="1124744"/>
            <a:ext cx="87849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sk-SK" dirty="0" smtClean="0"/>
              <a:t>Koľko rámcov potrebujeme na signál o dĺžke N ?</a:t>
            </a:r>
          </a:p>
          <a:p>
            <a:endParaRPr lang="sk-SK" b="1" dirty="0" smtClean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2492896"/>
            <a:ext cx="6743700" cy="251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699792" y="1771075"/>
            <a:ext cx="27444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smtClean="0"/>
              <a:t>BEZ PREKRYVU 	</a:t>
            </a:r>
            <a:r>
              <a:rPr lang="sk-SK" b="1" dirty="0" smtClean="0"/>
              <a:t>p</a:t>
            </a:r>
            <a:r>
              <a:rPr lang="sk-SK" sz="1200" b="1" dirty="0" smtClean="0"/>
              <a:t>ram</a:t>
            </a:r>
            <a:r>
              <a:rPr lang="sk-SK" b="1" dirty="0" smtClean="0"/>
              <a:t> = 0</a:t>
            </a:r>
            <a:endParaRPr lang="sk-SK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5940152" y="4365104"/>
            <a:ext cx="25035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smtClean="0"/>
              <a:t>kde N</a:t>
            </a:r>
            <a:r>
              <a:rPr lang="sk-SK" sz="1200" dirty="0" smtClean="0"/>
              <a:t>ram </a:t>
            </a:r>
            <a:r>
              <a:rPr lang="sk-SK" dirty="0"/>
              <a:t>je počet rámcov</a:t>
            </a:r>
            <a:endParaRPr lang="sk-SK" b="1" dirty="0"/>
          </a:p>
        </p:txBody>
      </p:sp>
    </p:spTree>
    <p:extLst>
      <p:ext uri="{BB962C8B-B14F-4D97-AF65-F5344CB8AC3E}">
        <p14:creationId xmlns:p14="http://schemas.microsoft.com/office/powerpoint/2010/main" val="369676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ČSR - cvičenie 2</a:t>
            </a:r>
            <a:endParaRPr lang="sk-SK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3BC54-13B8-40A6-A91E-8F4124E7674C}" type="slidenum">
              <a:rPr lang="sk-SK" smtClean="0"/>
              <a:pPr/>
              <a:t>8</a:t>
            </a:fld>
            <a:endParaRPr lang="sk-SK"/>
          </a:p>
        </p:txBody>
      </p:sp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08720"/>
          </a:xfrm>
        </p:spPr>
        <p:txBody>
          <a:bodyPr>
            <a:normAutofit/>
          </a:bodyPr>
          <a:lstStyle/>
          <a:p>
            <a:r>
              <a:rPr lang="sk-SK" dirty="0" smtClean="0"/>
              <a:t>Oknovanie (rámcovanie) signálu</a:t>
            </a:r>
            <a:endParaRPr lang="sk-SK" dirty="0"/>
          </a:p>
        </p:txBody>
      </p:sp>
      <p:sp>
        <p:nvSpPr>
          <p:cNvPr id="11" name="TextovéPole 7"/>
          <p:cNvSpPr txBox="1"/>
          <p:nvPr/>
        </p:nvSpPr>
        <p:spPr>
          <a:xfrm>
            <a:off x="251520" y="1124744"/>
            <a:ext cx="87849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sk-SK" dirty="0" smtClean="0"/>
              <a:t>Koľko rámcov potrebujeme na signál o dĺžke N ?</a:t>
            </a:r>
          </a:p>
          <a:p>
            <a:endParaRPr lang="sk-SK" b="1" dirty="0" smtClean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2492896"/>
            <a:ext cx="6743700" cy="251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699792" y="1771075"/>
            <a:ext cx="27444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smtClean="0"/>
              <a:t>S PREKRYVOM 	</a:t>
            </a:r>
            <a:r>
              <a:rPr lang="sk-SK" b="1" dirty="0" smtClean="0"/>
              <a:t>p</a:t>
            </a:r>
            <a:r>
              <a:rPr lang="sk-SK" sz="1200" b="1" dirty="0" smtClean="0"/>
              <a:t>ram</a:t>
            </a:r>
            <a:r>
              <a:rPr lang="sk-SK" b="1" dirty="0" smtClean="0"/>
              <a:t> ≠ 0</a:t>
            </a:r>
            <a:endParaRPr lang="sk-SK" b="1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2276872"/>
            <a:ext cx="6800850" cy="324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5940152" y="4365104"/>
            <a:ext cx="25035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smtClean="0"/>
              <a:t>kde N</a:t>
            </a:r>
            <a:r>
              <a:rPr lang="sk-SK" sz="1200" dirty="0" smtClean="0"/>
              <a:t>ram </a:t>
            </a:r>
            <a:r>
              <a:rPr lang="sk-SK" dirty="0"/>
              <a:t>je počet rámcov</a:t>
            </a:r>
            <a:endParaRPr lang="sk-SK" b="1" dirty="0"/>
          </a:p>
        </p:txBody>
      </p:sp>
    </p:spTree>
    <p:extLst>
      <p:ext uri="{BB962C8B-B14F-4D97-AF65-F5344CB8AC3E}">
        <p14:creationId xmlns:p14="http://schemas.microsoft.com/office/powerpoint/2010/main" val="3820953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ČSR - cvičenie 1</a:t>
            </a:r>
            <a:endParaRPr lang="sk-SK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3BC54-13B8-40A6-A91E-8F4124E7674C}" type="slidenum">
              <a:rPr lang="sk-SK" smtClean="0"/>
              <a:pPr/>
              <a:t>9</a:t>
            </a:fld>
            <a:endParaRPr lang="sk-SK"/>
          </a:p>
        </p:txBody>
      </p:sp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08720"/>
          </a:xfrm>
        </p:spPr>
        <p:txBody>
          <a:bodyPr/>
          <a:lstStyle/>
          <a:p>
            <a:r>
              <a:rPr lang="sk-SK" dirty="0" smtClean="0">
                <a:solidFill>
                  <a:srgbClr val="FF0000"/>
                </a:solidFill>
              </a:rPr>
              <a:t>Príklad:</a:t>
            </a:r>
            <a:endParaRPr lang="sk-SK" dirty="0">
              <a:solidFill>
                <a:srgbClr val="FF0000"/>
              </a:solidFill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251520" y="1124744"/>
            <a:ext cx="889248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err="1" smtClean="0"/>
              <a:t>Oknovanie</a:t>
            </a:r>
            <a:r>
              <a:rPr lang="sk-SK" b="1" dirty="0" smtClean="0"/>
              <a:t> signálu y = [1, 2, -5, 1, 0, -3, 1]</a:t>
            </a:r>
          </a:p>
          <a:p>
            <a:r>
              <a:rPr lang="sk-SK" b="1" dirty="0" smtClean="0">
                <a:solidFill>
                  <a:srgbClr val="FF0000"/>
                </a:solidFill>
              </a:rPr>
              <a:t>1. rámcovanie</a:t>
            </a:r>
            <a:endParaRPr lang="sk-SK" b="1" dirty="0" smtClean="0"/>
          </a:p>
          <a:p>
            <a:r>
              <a:rPr lang="sk-SK" dirty="0" smtClean="0"/>
              <a:t>Vytvorte rámce na uvedenom signály dĺžky</a:t>
            </a:r>
            <a:r>
              <a:rPr lang="sk-SK" sz="1600" dirty="0" smtClean="0">
                <a:latin typeface="Courier New" pitchFamily="49" charset="0"/>
                <a:cs typeface="Courier New" pitchFamily="49" charset="0"/>
              </a:rPr>
              <a:t> l</a:t>
            </a:r>
            <a:r>
              <a:rPr lang="sk-SK" sz="1200" dirty="0" smtClean="0">
                <a:latin typeface="Courier New" pitchFamily="49" charset="0"/>
                <a:cs typeface="Courier New" pitchFamily="49" charset="0"/>
              </a:rPr>
              <a:t>ram</a:t>
            </a:r>
            <a:r>
              <a:rPr lang="sk-SK" sz="1600" dirty="0" smtClean="0">
                <a:latin typeface="Courier New" pitchFamily="49" charset="0"/>
                <a:cs typeface="Courier New" pitchFamily="49" charset="0"/>
              </a:rPr>
              <a:t> = 3 </a:t>
            </a:r>
            <a:r>
              <a:rPr lang="sk-SK" dirty="0" smtClean="0"/>
              <a:t>a s prekryvom </a:t>
            </a:r>
            <a:r>
              <a:rPr lang="sk-SK" sz="1600" dirty="0" smtClean="0">
                <a:latin typeface="Courier New" pitchFamily="49" charset="0"/>
                <a:cs typeface="Courier New" pitchFamily="49" charset="0"/>
              </a:rPr>
              <a:t>p</a:t>
            </a:r>
            <a:r>
              <a:rPr lang="sk-SK" sz="1200" dirty="0" smtClean="0">
                <a:latin typeface="Courier New" pitchFamily="49" charset="0"/>
                <a:cs typeface="Courier New" pitchFamily="49" charset="0"/>
              </a:rPr>
              <a:t>ram</a:t>
            </a:r>
            <a:r>
              <a:rPr lang="sk-SK" sz="1600" dirty="0" smtClean="0">
                <a:latin typeface="Courier New" pitchFamily="49" charset="0"/>
                <a:cs typeface="Courier New" pitchFamily="49" charset="0"/>
              </a:rPr>
              <a:t> = 1</a:t>
            </a:r>
            <a:endParaRPr lang="sk-SK" dirty="0" smtClean="0"/>
          </a:p>
          <a:p>
            <a:endParaRPr lang="sk-SK" dirty="0"/>
          </a:p>
          <a:p>
            <a:r>
              <a:rPr lang="sk-SK" b="1" dirty="0" smtClean="0">
                <a:solidFill>
                  <a:srgbClr val="FF0000"/>
                </a:solidFill>
              </a:rPr>
              <a:t>2. Výpočet parametru Stredná krátkodobá energia</a:t>
            </a:r>
          </a:p>
          <a:p>
            <a:r>
              <a:rPr lang="sk-SK" dirty="0" smtClean="0"/>
              <a:t>Pre každý rámec vypočítajte parameter SKE: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b="1" dirty="0">
                <a:solidFill>
                  <a:srgbClr val="FF0000"/>
                </a:solidFill>
              </a:rPr>
              <a:t>3. </a:t>
            </a:r>
            <a:r>
              <a:rPr lang="en-US" b="1" dirty="0" err="1">
                <a:solidFill>
                  <a:srgbClr val="FF0000"/>
                </a:solidFill>
              </a:rPr>
              <a:t>Pomocou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funkcie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segment_signal</a:t>
            </a:r>
            <a:r>
              <a:rPr lang="en-US" b="1" dirty="0">
                <a:solidFill>
                  <a:srgbClr val="FF0000"/>
                </a:solidFill>
              </a:rPr>
              <a:t>() n</a:t>
            </a:r>
            <a:r>
              <a:rPr lang="sk-SK" b="1" dirty="0">
                <a:solidFill>
                  <a:srgbClr val="FF0000"/>
                </a:solidFill>
              </a:rPr>
              <a:t>asegmentujte signál </a:t>
            </a:r>
            <a:r>
              <a:rPr lang="en-US" b="1" dirty="0">
                <a:solidFill>
                  <a:srgbClr val="FF0000"/>
                </a:solidFill>
              </a:rPr>
              <a:t>‘zeze.wav’ </a:t>
            </a:r>
            <a:r>
              <a:rPr lang="sk-SK" b="1" dirty="0">
                <a:solidFill>
                  <a:srgbClr val="FF0000"/>
                </a:solidFill>
              </a:rPr>
              <a:t>s dĺžkou rámca 20ms a s polovičným prekryvom 10ms</a:t>
            </a:r>
            <a:r>
              <a:rPr lang="sk-SK" b="1" dirty="0" smtClean="0">
                <a:solidFill>
                  <a:srgbClr val="FF0000"/>
                </a:solidFill>
              </a:rPr>
              <a:t>. Vypočítajte strednú krátkodobú energiu každého segmentu a zobrazte pomocou príkazu stem() v matlabe.</a:t>
            </a:r>
            <a:endParaRPr lang="en-US" b="1" dirty="0">
              <a:solidFill>
                <a:srgbClr val="FF0000"/>
              </a:solidFill>
            </a:endParaRPr>
          </a:p>
          <a:p>
            <a:endParaRPr lang="en-US" dirty="0" smtClean="0"/>
          </a:p>
          <a:p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segment_signal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signal,frame_length,frame_shift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sk-SK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sk-SK" dirty="0" smtClean="0">
                <a:latin typeface="Courier New" pitchFamily="49" charset="0"/>
                <a:cs typeface="Courier New" pitchFamily="49" charset="0"/>
              </a:rPr>
              <a:t>– </a:t>
            </a:r>
            <a:r>
              <a:rPr lang="sk-SK" dirty="0"/>
              <a:t>vracia maticu kde riadky predstavujú jednotlivé segmenty </a:t>
            </a:r>
          </a:p>
          <a:p>
            <a:endParaRPr lang="sk-SK" dirty="0" smtClean="0"/>
          </a:p>
          <a:p>
            <a:endParaRPr lang="sk-SK" dirty="0" smtClean="0"/>
          </a:p>
          <a:p>
            <a:endParaRPr lang="sk-SK" dirty="0" smtClean="0"/>
          </a:p>
        </p:txBody>
      </p:sp>
      <p:graphicFrame>
        <p:nvGraphicFramePr>
          <p:cNvPr id="6" name="Objek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83261575"/>
              </p:ext>
            </p:extLst>
          </p:nvPr>
        </p:nvGraphicFramePr>
        <p:xfrm>
          <a:off x="3059832" y="3068960"/>
          <a:ext cx="2184243" cy="9361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Rovnice" r:id="rId3" imgW="1066680" imgH="457200" progId="Equation.3">
                  <p:embed/>
                </p:oleObj>
              </mc:Choice>
              <mc:Fallback>
                <p:oleObj name="Rovnice" r:id="rId3" imgW="1066680" imgH="4572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59832" y="3068960"/>
                        <a:ext cx="2184243" cy="93610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838</TotalTime>
  <Words>535</Words>
  <Application>Microsoft Office PowerPoint</Application>
  <PresentationFormat>On-screen Show (4:3)</PresentationFormat>
  <Paragraphs>105</Paragraphs>
  <Slides>10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Motiv sady Office</vt:lpstr>
      <vt:lpstr>Rovnice</vt:lpstr>
      <vt:lpstr>ČSR</vt:lpstr>
      <vt:lpstr>Čo vieme...</vt:lpstr>
      <vt:lpstr>Príklad:</vt:lpstr>
      <vt:lpstr>Parametrizácia reči</vt:lpstr>
      <vt:lpstr>Parametrizácia reči</vt:lpstr>
      <vt:lpstr>Oknovanie (rámcovanie) signálu</vt:lpstr>
      <vt:lpstr>Oknovanie (rámcovanie) signálu</vt:lpstr>
      <vt:lpstr>Oknovanie (rámcovanie) signálu</vt:lpstr>
      <vt:lpstr>Príklad:</vt:lpstr>
      <vt:lpstr>Príklad: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ČSR</dc:title>
  <dc:creator>totes</dc:creator>
  <cp:lastModifiedBy>JT</cp:lastModifiedBy>
  <cp:revision>55</cp:revision>
  <dcterms:created xsi:type="dcterms:W3CDTF">2011-09-21T14:45:38Z</dcterms:created>
  <dcterms:modified xsi:type="dcterms:W3CDTF">2011-09-29T10:24:42Z</dcterms:modified>
</cp:coreProperties>
</file>