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71" r:id="rId10"/>
    <p:sldId id="263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915D7-C382-4B01-8A10-6B8752D777B1}" type="datetimeFigureOut">
              <a:rPr lang="sk-SK" smtClean="0"/>
              <a:t>13.5.2008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AC75B-6857-4875-AE03-4C018029B1F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AC75B-6857-4875-AE03-4C018029B1F5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163F93-176A-4AE1-A0C6-FB8B146E74AB}" type="datetimeFigureOut">
              <a:rPr lang="sk-SK" smtClean="0"/>
              <a:pPr/>
              <a:t>13.5.2008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468DB4-7C99-4DBB-AE62-C77525F23B4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5357826"/>
            <a:ext cx="7772400" cy="960678"/>
          </a:xfrm>
        </p:spPr>
        <p:txBody>
          <a:bodyPr/>
          <a:lstStyle/>
          <a:p>
            <a:pPr algn="ctr"/>
            <a:r>
              <a:rPr lang="en-US" sz="2000" dirty="0" smtClean="0">
                <a:latin typeface="Baskerville Old Face" pitchFamily="18" charset="0"/>
              </a:rPr>
              <a:t>Michal </a:t>
            </a:r>
            <a:r>
              <a:rPr lang="en-US" sz="2000" dirty="0" err="1" smtClean="0">
                <a:latin typeface="Baskerville Old Face" pitchFamily="18" charset="0"/>
              </a:rPr>
              <a:t>Vaj</a:t>
            </a:r>
            <a:r>
              <a:rPr lang="sk-SK" sz="2000" dirty="0" err="1" smtClean="0">
                <a:latin typeface="Baskerville Old Face" pitchFamily="18" charset="0"/>
              </a:rPr>
              <a:t>íček</a:t>
            </a:r>
            <a:r>
              <a:rPr lang="sk-SK" sz="2000" dirty="0" smtClean="0">
                <a:latin typeface="Baskerville Old Face" pitchFamily="18" charset="0"/>
              </a:rPr>
              <a:t/>
            </a:r>
            <a:br>
              <a:rPr lang="sk-SK" sz="2000" dirty="0" smtClean="0">
                <a:latin typeface="Baskerville Old Face" pitchFamily="18" charset="0"/>
              </a:rPr>
            </a:br>
            <a:r>
              <a:rPr lang="sk-SK" sz="2000" dirty="0" smtClean="0">
                <a:latin typeface="Baskerville Old Face" pitchFamily="18" charset="0"/>
              </a:rPr>
              <a:t>FEI STU</a:t>
            </a:r>
            <a:endParaRPr lang="sk-SK" sz="2000" dirty="0"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Baskerville Old Face" pitchFamily="18" charset="0"/>
              </a:rPr>
              <a:t>Transparent Bridge</a:t>
            </a:r>
            <a:endParaRPr lang="sk-SK" sz="6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42910" y="1857364"/>
            <a:ext cx="6643734" cy="639762"/>
          </a:xfrm>
          <a:noFill/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Loop-free tree topology</a:t>
            </a:r>
            <a:endParaRPr lang="sk-SK" sz="28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457200" y="357166"/>
            <a:ext cx="8258204" cy="1428759"/>
          </a:xfrm>
        </p:spPr>
        <p:txBody>
          <a:bodyPr>
            <a:noAutofit/>
          </a:bodyPr>
          <a:lstStyle/>
          <a:p>
            <a:r>
              <a:rPr lang="sk-SK" sz="2800" b="1" dirty="0" err="1" smtClean="0">
                <a:latin typeface="Baskerville Old Face" pitchFamily="18" charset="0"/>
              </a:rPr>
              <a:t>loop-</a:t>
            </a:r>
            <a:r>
              <a:rPr lang="sk-SK" sz="2800" dirty="0" err="1" smtClean="0">
                <a:latin typeface="Baskerville Old Face" pitchFamily="18" charset="0"/>
              </a:rPr>
              <a:t>free</a:t>
            </a:r>
            <a:r>
              <a:rPr lang="sk-SK" sz="2800" dirty="0" smtClean="0">
                <a:latin typeface="Baskerville Old Face" pitchFamily="18" charset="0"/>
              </a:rPr>
              <a:t> – STA takto označuje podmnožinu sieťovej </a:t>
            </a:r>
            <a:r>
              <a:rPr lang="sk-SK" sz="2800" dirty="0" err="1" smtClean="0">
                <a:latin typeface="Baskerville Old Face" pitchFamily="18" charset="0"/>
              </a:rPr>
              <a:t>topológie</a:t>
            </a:r>
            <a:r>
              <a:rPr lang="sk-SK" sz="2800" dirty="0" smtClean="0">
                <a:latin typeface="Baskerville Old Face" pitchFamily="18" charset="0"/>
              </a:rPr>
              <a:t> uložením portov mostu </a:t>
            </a:r>
            <a:r>
              <a:rPr lang="sk-SK" sz="2800" dirty="0" smtClean="0">
                <a:latin typeface="Baskerville Old Face" pitchFamily="18" charset="0"/>
              </a:rPr>
              <a:t>,</a:t>
            </a:r>
            <a:r>
              <a:rPr lang="en-US" sz="2800" dirty="0" err="1" smtClean="0">
                <a:latin typeface="Baskerville Old Face" pitchFamily="18" charset="0"/>
              </a:rPr>
              <a:t>bu</a:t>
            </a:r>
            <a:r>
              <a:rPr lang="sk-SK" sz="2800" dirty="0" smtClean="0">
                <a:latin typeface="Baskerville Old Face" pitchFamily="18" charset="0"/>
              </a:rPr>
              <a:t>ď</a:t>
            </a:r>
            <a:r>
              <a:rPr lang="en-US" sz="2800" dirty="0" smtClean="0">
                <a:latin typeface="Baskerville Old Face" pitchFamily="18" charset="0"/>
              </a:rPr>
              <a:t> v </a:t>
            </a:r>
            <a:r>
              <a:rPr lang="en-US" sz="2800" dirty="0" err="1" smtClean="0">
                <a:latin typeface="Baskerville Old Face" pitchFamily="18" charset="0"/>
              </a:rPr>
              <a:t>akt</a:t>
            </a:r>
            <a:r>
              <a:rPr lang="sk-SK" sz="2800" dirty="0" smtClean="0">
                <a:latin typeface="Baskerville Old Face" pitchFamily="18" charset="0"/>
              </a:rPr>
              <a:t>í</a:t>
            </a:r>
            <a:r>
              <a:rPr lang="en-US" sz="2800" dirty="0" err="1" smtClean="0">
                <a:latin typeface="Baskerville Old Face" pitchFamily="18" charset="0"/>
              </a:rPr>
              <a:t>vnom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alebo</a:t>
            </a:r>
            <a:r>
              <a:rPr lang="en-US" sz="2800" dirty="0" smtClean="0">
                <a:latin typeface="Baskerville Old Face" pitchFamily="18" charset="0"/>
              </a:rPr>
              <a:t> stand by re</a:t>
            </a:r>
            <a:r>
              <a:rPr lang="sk-SK" sz="2800" dirty="0" smtClean="0">
                <a:latin typeface="Baskerville Old Face" pitchFamily="18" charset="0"/>
              </a:rPr>
              <a:t>žime</a:t>
            </a:r>
            <a:endParaRPr lang="sk-SK" sz="2800" dirty="0">
              <a:latin typeface="Baskerville Old Face" pitchFamily="18" charset="0"/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51132"/>
            <a:ext cx="7901015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>
                <a:latin typeface="Baskerville Old Face" pitchFamily="18" charset="0"/>
              </a:rPr>
              <a:t>BPDU(</a:t>
            </a:r>
            <a:r>
              <a:rPr lang="sk-SK" sz="3600" dirty="0" err="1" smtClean="0">
                <a:latin typeface="Baskerville Old Face" pitchFamily="18" charset="0"/>
              </a:rPr>
              <a:t>Bridge</a:t>
            </a:r>
            <a:r>
              <a:rPr lang="sk-SK" sz="3600" dirty="0" smtClean="0">
                <a:latin typeface="Baskerville Old Face" pitchFamily="18" charset="0"/>
              </a:rPr>
              <a:t> Protokol </a:t>
            </a:r>
            <a:r>
              <a:rPr lang="sk-SK" sz="3600" dirty="0" err="1" smtClean="0">
                <a:latin typeface="Baskerville Old Face" pitchFamily="18" charset="0"/>
              </a:rPr>
              <a:t>Data</a:t>
            </a:r>
            <a:r>
              <a:rPr lang="sk-SK" sz="3600" dirty="0" smtClean="0">
                <a:latin typeface="Baskerville Old Face" pitchFamily="18" charset="0"/>
              </a:rPr>
              <a:t> </a:t>
            </a:r>
            <a:r>
              <a:rPr lang="sk-SK" sz="3600" dirty="0" err="1" smtClean="0">
                <a:latin typeface="Baskerville Old Face" pitchFamily="18" charset="0"/>
              </a:rPr>
              <a:t>Unit</a:t>
            </a:r>
            <a:r>
              <a:rPr lang="sk-SK" sz="3600" dirty="0" smtClean="0">
                <a:latin typeface="Baskerville Old Face" pitchFamily="18" charset="0"/>
              </a:rPr>
              <a:t>)</a:t>
            </a:r>
            <a:endParaRPr lang="sk-SK" sz="3600" strike="sngStrike" dirty="0">
              <a:latin typeface="Baskerville Old Fac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Baskerville Old Face" pitchFamily="18" charset="0"/>
              </a:rPr>
              <a:t>BPDU </a:t>
            </a:r>
            <a:r>
              <a:rPr lang="en-US" sz="2800" dirty="0" smtClean="0">
                <a:latin typeface="Baskerville Old Face" pitchFamily="18" charset="0"/>
              </a:rPr>
              <a:t>=</a:t>
            </a:r>
            <a:r>
              <a:rPr lang="sk-SK" sz="2800" dirty="0" smtClean="0">
                <a:latin typeface="Baskerville Old Face" pitchFamily="18" charset="0"/>
              </a:rPr>
              <a:t> konfiguračné správy (</a:t>
            </a:r>
            <a:r>
              <a:rPr lang="sk-SK" sz="2800" dirty="0" err="1" smtClean="0">
                <a:latin typeface="Baskerville Old Face" pitchFamily="18" charset="0"/>
              </a:rPr>
              <a:t>configuration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message</a:t>
            </a:r>
            <a:r>
              <a:rPr lang="sk-SK" sz="2800" dirty="0" smtClean="0">
                <a:latin typeface="Baskerville Old Face" pitchFamily="18" charset="0"/>
              </a:rPr>
              <a:t>) </a:t>
            </a:r>
          </a:p>
          <a:p>
            <a:r>
              <a:rPr lang="sk-SK" sz="2800" dirty="0" smtClean="0">
                <a:latin typeface="Baskerville Old Face" pitchFamily="18" charset="0"/>
              </a:rPr>
              <a:t>zabezpečujú komunikáciu medzi </a:t>
            </a:r>
            <a:r>
              <a:rPr lang="sk-SK" sz="2800" dirty="0" err="1" smtClean="0">
                <a:latin typeface="Baskerville Old Face" pitchFamily="18" charset="0"/>
              </a:rPr>
              <a:t>spanning-tree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mostami</a:t>
            </a:r>
            <a:endParaRPr lang="sk-SK" sz="2800" dirty="0" smtClean="0">
              <a:latin typeface="Baskerville Old Face" pitchFamily="18" charset="0"/>
            </a:endParaRPr>
          </a:p>
          <a:p>
            <a:r>
              <a:rPr lang="sk-SK" sz="2800" dirty="0" smtClean="0">
                <a:latin typeface="Baskerville Old Face" pitchFamily="18" charset="0"/>
              </a:rPr>
              <a:t> Slúžia na identifikáciu </a:t>
            </a:r>
            <a:r>
              <a:rPr lang="sk-SK" sz="2800" dirty="0" err="1" smtClean="0">
                <a:latin typeface="Baskerville Old Face" pitchFamily="18" charset="0"/>
              </a:rPr>
              <a:t>root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bridgu</a:t>
            </a:r>
            <a:r>
              <a:rPr lang="sk-SK" sz="2800" dirty="0" smtClean="0">
                <a:latin typeface="Baskerville Old Face" pitchFamily="18" charset="0"/>
              </a:rPr>
              <a:t> a na určenie jeho vzdialenosti od vysielajúceho mostu</a:t>
            </a:r>
          </a:p>
          <a:p>
            <a:r>
              <a:rPr lang="sk-SK" sz="2800" dirty="0" smtClean="0">
                <a:latin typeface="Baskerville Old Face" pitchFamily="18" charset="0"/>
              </a:rPr>
              <a:t>medzi </a:t>
            </a:r>
            <a:r>
              <a:rPr lang="sk-SK" sz="2800" dirty="0" err="1" smtClean="0">
                <a:latin typeface="Baskerville Old Face" pitchFamily="18" charset="0"/>
              </a:rPr>
              <a:t>mostami</a:t>
            </a:r>
            <a:r>
              <a:rPr lang="sk-SK" sz="2800" dirty="0" smtClean="0">
                <a:latin typeface="Baskerville Old Face" pitchFamily="18" charset="0"/>
              </a:rPr>
              <a:t> na zriadenie sieťovej </a:t>
            </a:r>
            <a:r>
              <a:rPr lang="sk-SK" sz="2800" dirty="0" err="1" smtClean="0">
                <a:latin typeface="Baskerville Old Face" pitchFamily="18" charset="0"/>
              </a:rPr>
              <a:t>topológie</a:t>
            </a:r>
            <a:endParaRPr lang="sk-SK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askerville Old Face" pitchFamily="18" charset="0"/>
              </a:rPr>
              <a:t>Frame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format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8251060" cy="586929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latin typeface="Baskerville Old Face" pitchFamily="18" charset="0"/>
              </a:rPr>
              <a:t>Formát konfiguračných správ štandardu IEEE 802.1d</a:t>
            </a:r>
            <a:endParaRPr lang="sk-SK" dirty="0">
              <a:latin typeface="Baskerville Old Fac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90" y="2285992"/>
            <a:ext cx="8429652" cy="142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obsah 3"/>
          <p:cNvSpPr txBox="1">
            <a:spLocks/>
          </p:cNvSpPr>
          <p:nvPr/>
        </p:nvSpPr>
        <p:spPr>
          <a:xfrm>
            <a:off x="616744" y="3842203"/>
            <a:ext cx="8251060" cy="265863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Protocol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</a:t>
            </a:r>
            <a:r>
              <a:rPr kumimoji="0" lang="sk-S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identifier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– obsahuje hodnotu </a:t>
            </a:r>
            <a:r>
              <a:rPr lang="sk-SK" sz="2800" dirty="0" smtClean="0">
                <a:latin typeface="Baskerville Old Face" pitchFamily="18" charset="0"/>
              </a:rPr>
              <a:t>0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</a:pPr>
            <a:r>
              <a:rPr kumimoji="0" lang="sk-S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Version</a:t>
            </a:r>
            <a:r>
              <a:rPr lang="sk-SK" sz="2800" dirty="0" smtClean="0">
                <a:latin typeface="Baskerville Old Face" pitchFamily="18" charset="0"/>
              </a:rPr>
              <a:t> - obsahuje hodnotu 0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</a:pPr>
            <a:r>
              <a:rPr lang="sk-SK" sz="2800" dirty="0" err="1" smtClean="0">
                <a:latin typeface="Baskerville Old Face" pitchFamily="18" charset="0"/>
              </a:rPr>
              <a:t>Mesage</a:t>
            </a:r>
            <a:r>
              <a:rPr lang="sk-SK" sz="2800" dirty="0" smtClean="0">
                <a:latin typeface="Baskerville Old Face" pitchFamily="18" charset="0"/>
              </a:rPr>
              <a:t> type - obsahuje hodnotu 0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</a:pPr>
            <a:r>
              <a:rPr lang="sk-SK" sz="2800" dirty="0" err="1" smtClean="0">
                <a:latin typeface="Baskerville Old Face" pitchFamily="18" charset="0"/>
              </a:rPr>
              <a:t>Flags</a:t>
            </a:r>
            <a:r>
              <a:rPr lang="sk-SK" sz="2800" dirty="0" smtClean="0">
                <a:latin typeface="Baskerville Old Face" pitchFamily="18" charset="0"/>
              </a:rPr>
              <a:t> – 1 byte, len 2 bity používané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</a:pPr>
            <a:r>
              <a:rPr lang="sk-SK" sz="2800" dirty="0" err="1" smtClean="0">
                <a:latin typeface="Baskerville Old Face" pitchFamily="18" charset="0"/>
              </a:rPr>
              <a:t>Root</a:t>
            </a:r>
            <a:r>
              <a:rPr lang="sk-SK" sz="2800" dirty="0" smtClean="0">
                <a:latin typeface="Baskerville Old Face" pitchFamily="18" charset="0"/>
              </a:rPr>
              <a:t> ID - identifikuje </a:t>
            </a:r>
            <a:r>
              <a:rPr lang="sk-SK" sz="2800" dirty="0" err="1" smtClean="0">
                <a:latin typeface="Baskerville Old Face" pitchFamily="18" charset="0"/>
              </a:rPr>
              <a:t>root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bridge</a:t>
            </a:r>
            <a:r>
              <a:rPr lang="sk-SK" sz="2800" dirty="0" smtClean="0">
                <a:latin typeface="Baskerville Old Face" pitchFamily="18" charset="0"/>
              </a:rPr>
              <a:t>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Autofit/>
          </a:bodyPr>
          <a:lstStyle/>
          <a:p>
            <a:r>
              <a:rPr lang="sk-SK" sz="2800" dirty="0" err="1" smtClean="0">
                <a:latin typeface="Baskerville Old Face" pitchFamily="18" charset="0"/>
              </a:rPr>
              <a:t>Root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path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cost</a:t>
            </a:r>
            <a:r>
              <a:rPr lang="sk-SK" sz="2800" dirty="0" smtClean="0">
                <a:latin typeface="Baskerville Old Face" pitchFamily="18" charset="0"/>
              </a:rPr>
              <a:t> -  </a:t>
            </a:r>
            <a:r>
              <a:rPr lang="sk-SK" sz="2800" dirty="0" err="1" smtClean="0">
                <a:latin typeface="Baskerville Old Face" pitchFamily="18" charset="0"/>
              </a:rPr>
              <a:t>cost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of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the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path</a:t>
            </a:r>
            <a:r>
              <a:rPr lang="sk-SK" sz="2800" dirty="0" smtClean="0">
                <a:latin typeface="Baskerville Old Face" pitchFamily="18" charset="0"/>
              </a:rPr>
              <a:t> od  mostu  vysielajúceho konfiguračné správy k  </a:t>
            </a:r>
            <a:r>
              <a:rPr lang="sk-SK" sz="2800" dirty="0" err="1" smtClean="0">
                <a:latin typeface="Baskerville Old Face" pitchFamily="18" charset="0"/>
              </a:rPr>
              <a:t>root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bridgu</a:t>
            </a:r>
            <a:r>
              <a:rPr lang="sk-SK" sz="2800" dirty="0" smtClean="0">
                <a:latin typeface="Baskerville Old Face" pitchFamily="18" charset="0"/>
              </a:rPr>
              <a:t>.</a:t>
            </a:r>
          </a:p>
          <a:p>
            <a:r>
              <a:rPr lang="sk-SK" sz="2800" b="1" dirty="0" err="1" smtClean="0">
                <a:latin typeface="Baskerville Old Face" pitchFamily="18" charset="0"/>
              </a:rPr>
              <a:t>Bridge</a:t>
            </a:r>
            <a:r>
              <a:rPr lang="sk-SK" sz="2800" b="1" dirty="0" smtClean="0">
                <a:latin typeface="Baskerville Old Face" pitchFamily="18" charset="0"/>
              </a:rPr>
              <a:t> ID – </a:t>
            </a:r>
            <a:r>
              <a:rPr lang="sk-SK" sz="2800" dirty="0" smtClean="0">
                <a:latin typeface="Baskerville Old Face" pitchFamily="18" charset="0"/>
              </a:rPr>
              <a:t>Udáva</a:t>
            </a:r>
            <a:r>
              <a:rPr lang="sk-SK" sz="2800" b="1" dirty="0" smtClean="0">
                <a:latin typeface="Baskerville Old Face" pitchFamily="18" charset="0"/>
              </a:rPr>
              <a:t> </a:t>
            </a:r>
            <a:r>
              <a:rPr lang="sk-SK" sz="2800" dirty="0" smtClean="0">
                <a:latin typeface="Baskerville Old Face" pitchFamily="18" charset="0"/>
              </a:rPr>
              <a:t>ID mostu vysielajúceho správy</a:t>
            </a:r>
          </a:p>
          <a:p>
            <a:r>
              <a:rPr lang="sk-SK" sz="2800" b="1" dirty="0" smtClean="0">
                <a:latin typeface="Baskerville Old Face" pitchFamily="18" charset="0"/>
              </a:rPr>
              <a:t>Port ID - </a:t>
            </a:r>
            <a:r>
              <a:rPr lang="sk-SK" sz="2800" dirty="0" smtClean="0">
                <a:latin typeface="Baskerville Old Face" pitchFamily="18" charset="0"/>
              </a:rPr>
              <a:t>Udáva ID portu, z ktorého sú posielané konfiguračné správy </a:t>
            </a:r>
          </a:p>
          <a:p>
            <a:r>
              <a:rPr lang="sk-SK" sz="2800" b="1" dirty="0" err="1" smtClean="0">
                <a:latin typeface="Baskerville Old Face" pitchFamily="18" charset="0"/>
              </a:rPr>
              <a:t>Message</a:t>
            </a:r>
            <a:r>
              <a:rPr lang="sk-SK" sz="2800" b="1" dirty="0" smtClean="0">
                <a:latin typeface="Baskerville Old Face" pitchFamily="18" charset="0"/>
              </a:rPr>
              <a:t> </a:t>
            </a:r>
            <a:r>
              <a:rPr lang="sk-SK" sz="2800" b="1" dirty="0" err="1" smtClean="0">
                <a:latin typeface="Baskerville Old Face" pitchFamily="18" charset="0"/>
              </a:rPr>
              <a:t>Age</a:t>
            </a:r>
            <a:r>
              <a:rPr lang="sk-SK" sz="2800" b="1" dirty="0" smtClean="0">
                <a:latin typeface="Baskerville Old Face" pitchFamily="18" charset="0"/>
              </a:rPr>
              <a:t> - </a:t>
            </a:r>
            <a:r>
              <a:rPr lang="sk-SK" sz="2800" dirty="0" smtClean="0">
                <a:latin typeface="Baskerville Old Face" pitchFamily="18" charset="0"/>
              </a:rPr>
              <a:t>čas od </a:t>
            </a:r>
            <a:r>
              <a:rPr lang="sk-SK" sz="2800" dirty="0" err="1" smtClean="0">
                <a:latin typeface="Baskerville Old Face" pitchFamily="18" charset="0"/>
              </a:rPr>
              <a:t>vyslatia</a:t>
            </a:r>
            <a:r>
              <a:rPr lang="sk-SK" sz="2800" dirty="0" smtClean="0">
                <a:latin typeface="Baskerville Old Face" pitchFamily="18" charset="0"/>
              </a:rPr>
              <a:t> konfiguračnej správy na ktorej je založená súčasná </a:t>
            </a:r>
            <a:r>
              <a:rPr lang="sk-SK" sz="2800" dirty="0" err="1" smtClean="0">
                <a:latin typeface="Baskerville Old Face" pitchFamily="18" charset="0"/>
              </a:rPr>
              <a:t>konfigurač-ná</a:t>
            </a:r>
            <a:r>
              <a:rPr lang="sk-SK" sz="2800" dirty="0" smtClean="0">
                <a:latin typeface="Baskerville Old Face" pitchFamily="18" charset="0"/>
              </a:rPr>
              <a:t> správa.</a:t>
            </a:r>
          </a:p>
          <a:p>
            <a:r>
              <a:rPr lang="sk-SK" sz="2800" b="1" dirty="0" smtClean="0">
                <a:latin typeface="Baskerville Old Face" pitchFamily="18" charset="0"/>
              </a:rPr>
              <a:t>Maximum </a:t>
            </a:r>
            <a:r>
              <a:rPr lang="sk-SK" sz="2800" b="1" dirty="0" err="1" smtClean="0">
                <a:latin typeface="Baskerville Old Face" pitchFamily="18" charset="0"/>
              </a:rPr>
              <a:t>Age</a:t>
            </a:r>
            <a:r>
              <a:rPr lang="sk-SK" sz="2800" b="1" dirty="0" smtClean="0">
                <a:latin typeface="Baskerville Old Face" pitchFamily="18" charset="0"/>
              </a:rPr>
              <a:t> - </a:t>
            </a:r>
            <a:r>
              <a:rPr lang="sk-SK" sz="2800" dirty="0" smtClean="0">
                <a:latin typeface="Baskerville Old Face" pitchFamily="18" charset="0"/>
              </a:rPr>
              <a:t>kedy má byť správa zmazaná</a:t>
            </a:r>
          </a:p>
          <a:p>
            <a:r>
              <a:rPr lang="sk-SK" sz="2800" b="1" dirty="0" err="1" smtClean="0">
                <a:latin typeface="Baskerville Old Face" pitchFamily="18" charset="0"/>
              </a:rPr>
              <a:t>Hello</a:t>
            </a:r>
            <a:r>
              <a:rPr lang="sk-SK" sz="2800" b="1" dirty="0" smtClean="0">
                <a:latin typeface="Baskerville Old Face" pitchFamily="18" charset="0"/>
              </a:rPr>
              <a:t> </a:t>
            </a:r>
            <a:r>
              <a:rPr lang="sk-SK" sz="2800" b="1" dirty="0" err="1" smtClean="0">
                <a:latin typeface="Baskerville Old Face" pitchFamily="18" charset="0"/>
              </a:rPr>
              <a:t>Time</a:t>
            </a:r>
            <a:r>
              <a:rPr lang="sk-SK" sz="2800" b="1" dirty="0" smtClean="0">
                <a:latin typeface="Baskerville Old Face" pitchFamily="18" charset="0"/>
              </a:rPr>
              <a:t> - </a:t>
            </a:r>
            <a:r>
              <a:rPr lang="sk-SK" sz="2800" dirty="0" smtClean="0">
                <a:latin typeface="Baskerville Old Face" pitchFamily="18" charset="0"/>
              </a:rPr>
              <a:t>časová </a:t>
            </a:r>
            <a:r>
              <a:rPr lang="sk-SK" sz="2800" dirty="0" err="1" smtClean="0">
                <a:latin typeface="Baskerville Old Face" pitchFamily="18" charset="0"/>
              </a:rPr>
              <a:t>perioda</a:t>
            </a:r>
            <a:r>
              <a:rPr lang="sk-SK" sz="2800" dirty="0" smtClean="0">
                <a:latin typeface="Baskerville Old Face" pitchFamily="18" charset="0"/>
              </a:rPr>
              <a:t>  medzi </a:t>
            </a:r>
            <a:r>
              <a:rPr lang="sk-SK" sz="2800" dirty="0" err="1" smtClean="0">
                <a:latin typeface="Baskerville Old Face" pitchFamily="18" charset="0"/>
              </a:rPr>
              <a:t>konfigurač-nými</a:t>
            </a:r>
            <a:r>
              <a:rPr lang="sk-SK" sz="2800" dirty="0" smtClean="0">
                <a:latin typeface="Baskerville Old Face" pitchFamily="18" charset="0"/>
              </a:rPr>
              <a:t> správami </a:t>
            </a:r>
            <a:r>
              <a:rPr lang="sk-SK" sz="2800" dirty="0" err="1" smtClean="0">
                <a:latin typeface="Baskerville Old Face" pitchFamily="18" charset="0"/>
              </a:rPr>
              <a:t>root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bridgu</a:t>
            </a:r>
            <a:endParaRPr lang="sk-SK" sz="2800" dirty="0" smtClean="0">
              <a:latin typeface="Baskerville Old Face" pitchFamily="18" charset="0"/>
            </a:endParaRPr>
          </a:p>
          <a:p>
            <a:r>
              <a:rPr lang="sk-SK" sz="2800" b="1" dirty="0" err="1" smtClean="0">
                <a:latin typeface="Baskerville Old Face" pitchFamily="18" charset="0"/>
              </a:rPr>
              <a:t>Forward</a:t>
            </a:r>
            <a:r>
              <a:rPr lang="sk-SK" sz="2800" b="1" dirty="0" smtClean="0">
                <a:latin typeface="Baskerville Old Face" pitchFamily="18" charset="0"/>
              </a:rPr>
              <a:t> </a:t>
            </a:r>
            <a:r>
              <a:rPr lang="sk-SK" sz="2800" b="1" dirty="0" err="1" smtClean="0">
                <a:latin typeface="Baskerville Old Face" pitchFamily="18" charset="0"/>
              </a:rPr>
              <a:t>Delay</a:t>
            </a:r>
            <a:r>
              <a:rPr lang="sk-SK" sz="2800" dirty="0" smtClean="0">
                <a:latin typeface="Baskerville Old Face" pitchFamily="18" charset="0"/>
              </a:rPr>
              <a:t>—čas, ktorý má most čakať pred prechodom do nového stavu po zmene </a:t>
            </a:r>
            <a:r>
              <a:rPr lang="sk-SK" sz="2800" dirty="0" err="1" smtClean="0">
                <a:latin typeface="Baskerville Old Face" pitchFamily="18" charset="0"/>
              </a:rPr>
              <a:t>topológie</a:t>
            </a:r>
            <a:endParaRPr lang="sk-SK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Záver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Baskerville Old Face" pitchFamily="18" charset="0"/>
              </a:rPr>
              <a:t>TB pracuje len s </a:t>
            </a:r>
            <a:r>
              <a:rPr lang="sk-SK" sz="2800" dirty="0" err="1" smtClean="0">
                <a:latin typeface="Baskerville Old Face" pitchFamily="18" charset="0"/>
              </a:rPr>
              <a:t>paketmi</a:t>
            </a:r>
            <a:r>
              <a:rPr lang="sk-SK" sz="2800" dirty="0" smtClean="0">
                <a:latin typeface="Baskerville Old Face" pitchFamily="18" charset="0"/>
              </a:rPr>
              <a:t> určenými do inej siete</a:t>
            </a:r>
          </a:p>
          <a:p>
            <a:r>
              <a:rPr lang="sk-SK" sz="2800" dirty="0" smtClean="0">
                <a:latin typeface="Baskerville Old Face" pitchFamily="18" charset="0"/>
              </a:rPr>
              <a:t>Prepája dve alebo viac sietí typu </a:t>
            </a:r>
            <a:r>
              <a:rPr lang="sk-SK" sz="2800" dirty="0" err="1" smtClean="0">
                <a:latin typeface="Baskerville Old Face" pitchFamily="18" charset="0"/>
              </a:rPr>
              <a:t>ethernet</a:t>
            </a:r>
            <a:endParaRPr lang="sk-SK" sz="2800" dirty="0" smtClean="0">
              <a:latin typeface="Baskerville Old Face" pitchFamily="18" charset="0"/>
            </a:endParaRPr>
          </a:p>
          <a:p>
            <a:r>
              <a:rPr lang="sk-SK" sz="2800" dirty="0" smtClean="0">
                <a:latin typeface="Baskerville Old Face" pitchFamily="18" charset="0"/>
              </a:rPr>
              <a:t>Na odstránenie slučiek využíva ST algoritmus</a:t>
            </a:r>
          </a:p>
          <a:p>
            <a:r>
              <a:rPr lang="sk-SK" sz="2800" dirty="0" smtClean="0">
                <a:latin typeface="Baskerville Old Face" pitchFamily="18" charset="0"/>
              </a:rPr>
              <a:t>komunikáciu medzi SP </a:t>
            </a:r>
            <a:r>
              <a:rPr lang="sk-SK" sz="2800" dirty="0" err="1" smtClean="0">
                <a:latin typeface="Baskerville Old Face" pitchFamily="18" charset="0"/>
              </a:rPr>
              <a:t>mostami</a:t>
            </a:r>
            <a:r>
              <a:rPr lang="sk-SK" sz="2800" dirty="0" smtClean="0">
                <a:latin typeface="Baskerville Old Face" pitchFamily="18" charset="0"/>
              </a:rPr>
              <a:t> zabezpečujú konfiguračné správy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smtClean="0">
                <a:latin typeface="Baskerville Old Face" pitchFamily="18" charset="0"/>
              </a:rPr>
              <a:t>S v</a:t>
            </a:r>
            <a:r>
              <a:rPr lang="sk-SK" sz="2800" dirty="0" err="1" smtClean="0">
                <a:latin typeface="Baskerville Old Face" pitchFamily="18" charset="0"/>
              </a:rPr>
              <a:t>yužitím</a:t>
            </a:r>
            <a:r>
              <a:rPr lang="sk-SK" sz="2800" dirty="0" smtClean="0">
                <a:latin typeface="Baskerville Old Face" pitchFamily="18" charset="0"/>
              </a:rPr>
              <a:t> viacnásobných prenosových ciest rastie </a:t>
            </a:r>
            <a:r>
              <a:rPr lang="sk-SK" sz="2800" smtClean="0">
                <a:latin typeface="Baskerville Old Face" pitchFamily="18" charset="0"/>
              </a:rPr>
              <a:t>tolerancia chýb</a:t>
            </a:r>
            <a:endParaRPr lang="sk-SK" sz="2800" dirty="0" smtClean="0">
              <a:latin typeface="Baskerville Old Face" pitchFamily="18" charset="0"/>
            </a:endParaRP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2714620"/>
            <a:ext cx="7772400" cy="642942"/>
          </a:xfrm>
        </p:spPr>
        <p:txBody>
          <a:bodyPr/>
          <a:lstStyle/>
          <a:p>
            <a:pPr algn="ctr"/>
            <a:r>
              <a:rPr lang="sk-SK" sz="3000" dirty="0" smtClean="0">
                <a:latin typeface="Baskerville Old Face" pitchFamily="18" charset="0"/>
              </a:rPr>
              <a:t>Ďakujem za pozornosť</a:t>
            </a:r>
            <a:endParaRPr lang="sk-SK" sz="30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Čo je to most?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5926"/>
            <a:ext cx="7772400" cy="4569634"/>
          </a:xfrm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zariadenie, ktoré sa používa výhradne na prepájanie lokálnych sietí</a:t>
            </a:r>
          </a:p>
          <a:p>
            <a:r>
              <a:rPr lang="sk-SK" dirty="0" smtClean="0">
                <a:latin typeface="Baskerville Old Face" pitchFamily="18" charset="0"/>
              </a:rPr>
              <a:t>pracuje na úrovni spojovej vrstvy sieťového modelu ISO</a:t>
            </a:r>
            <a:r>
              <a:rPr lang="en-US" dirty="0" smtClean="0">
                <a:latin typeface="Baskerville Old Face" pitchFamily="18" charset="0"/>
              </a:rPr>
              <a:t>/</a:t>
            </a:r>
            <a:r>
              <a:rPr lang="sk-SK" dirty="0" smtClean="0">
                <a:latin typeface="Baskerville Old Face" pitchFamily="18" charset="0"/>
              </a:rPr>
              <a:t>OSI </a:t>
            </a:r>
          </a:p>
          <a:p>
            <a:r>
              <a:rPr lang="sk-SK" b="1" i="1" dirty="0" smtClean="0">
                <a:latin typeface="Baskerville Old Face" pitchFamily="18" charset="0"/>
              </a:rPr>
              <a:t>Transparent </a:t>
            </a:r>
            <a:r>
              <a:rPr lang="sk-SK" b="1" i="1" dirty="0" err="1" smtClean="0">
                <a:latin typeface="Baskerville Old Face" pitchFamily="18" charset="0"/>
              </a:rPr>
              <a:t>bridge</a:t>
            </a:r>
            <a:r>
              <a:rPr lang="sk-SK" b="1" i="1" dirty="0" smtClean="0">
                <a:latin typeface="Baskerville Old Face" pitchFamily="18" charset="0"/>
              </a:rPr>
              <a:t>  (TB)</a:t>
            </a:r>
            <a:r>
              <a:rPr lang="sk-SK" dirty="0" smtClean="0">
                <a:latin typeface="Baskerville Old Face" pitchFamily="18" charset="0"/>
              </a:rPr>
              <a:t>- používa  sa v sieťach typu </a:t>
            </a:r>
            <a:r>
              <a:rPr lang="sk-SK" dirty="0" err="1" smtClean="0">
                <a:latin typeface="Baskerville Old Face" pitchFamily="18" charset="0"/>
              </a:rPr>
              <a:t>Ethernet</a:t>
            </a:r>
            <a:endParaRPr lang="sk-SK" dirty="0" smtClean="0">
              <a:latin typeface="Baskerville Old Face" pitchFamily="18" charset="0"/>
            </a:endParaRPr>
          </a:p>
          <a:p>
            <a:r>
              <a:rPr lang="sk-SK" b="1" i="1" dirty="0" err="1" smtClean="0">
                <a:latin typeface="Baskerville Old Face" pitchFamily="18" charset="0"/>
              </a:rPr>
              <a:t>Source</a:t>
            </a:r>
            <a:r>
              <a:rPr lang="sk-SK" b="1" i="1" dirty="0" smtClean="0">
                <a:latin typeface="Baskerville Old Face" pitchFamily="18" charset="0"/>
              </a:rPr>
              <a:t> </a:t>
            </a:r>
            <a:r>
              <a:rPr lang="sk-SK" b="1" i="1" dirty="0" err="1" smtClean="0">
                <a:latin typeface="Baskerville Old Face" pitchFamily="18" charset="0"/>
              </a:rPr>
              <a:t>Routing</a:t>
            </a:r>
            <a:r>
              <a:rPr lang="sk-SK" b="1" i="1" dirty="0" smtClean="0">
                <a:latin typeface="Baskerville Old Face" pitchFamily="18" charset="0"/>
              </a:rPr>
              <a:t> </a:t>
            </a:r>
            <a:r>
              <a:rPr lang="sk-SK" b="1" i="1" dirty="0" err="1" smtClean="0">
                <a:latin typeface="Baskerville Old Face" pitchFamily="18" charset="0"/>
              </a:rPr>
              <a:t>Bridge</a:t>
            </a:r>
            <a:r>
              <a:rPr lang="sk-SK" dirty="0" smtClean="0">
                <a:latin typeface="Baskerville Old Face" pitchFamily="18" charset="0"/>
              </a:rPr>
              <a:t> (most s adresou určenou zdrojovým uzlom) -prepája siete typu </a:t>
            </a:r>
            <a:r>
              <a:rPr lang="sk-SK" dirty="0" err="1" smtClean="0">
                <a:latin typeface="Baskerville Old Face" pitchFamily="18" charset="0"/>
              </a:rPr>
              <a:t>Token</a:t>
            </a:r>
            <a:r>
              <a:rPr lang="sk-SK" dirty="0" smtClean="0">
                <a:latin typeface="Baskerville Old Face" pitchFamily="18" charset="0"/>
              </a:rPr>
              <a:t> 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Základné vlastnosti TB</a:t>
            </a:r>
            <a:r>
              <a:rPr lang="sk-SK" dirty="0" smtClean="0"/>
              <a:t>		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Baskerville Old Face" pitchFamily="18" charset="0"/>
              </a:rPr>
              <a:t>Vyvinutý v </a:t>
            </a:r>
            <a:r>
              <a:rPr lang="en-US" sz="2800" dirty="0" smtClean="0">
                <a:latin typeface="Baskerville Old Face" pitchFamily="18" charset="0"/>
              </a:rPr>
              <a:t>Digital Equipment Corporation (Digital) </a:t>
            </a:r>
            <a:r>
              <a:rPr lang="sk-SK" sz="2800" dirty="0" smtClean="0">
                <a:latin typeface="Baskerville Old Face" pitchFamily="18" charset="0"/>
              </a:rPr>
              <a:t>v </a:t>
            </a:r>
            <a:r>
              <a:rPr lang="en-US" sz="2800" dirty="0" smtClean="0">
                <a:latin typeface="Baskerville Old Face" pitchFamily="18" charset="0"/>
              </a:rPr>
              <a:t>80-tych </a:t>
            </a:r>
            <a:r>
              <a:rPr lang="en-US" sz="2800" dirty="0" err="1" smtClean="0">
                <a:latin typeface="Baskerville Old Face" pitchFamily="18" charset="0"/>
              </a:rPr>
              <a:t>rokoch</a:t>
            </a:r>
            <a:r>
              <a:rPr lang="sk-SK" sz="2800" dirty="0" smtClean="0">
                <a:latin typeface="Baskerville Old Face" pitchFamily="18" charset="0"/>
              </a:rPr>
              <a:t>.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err="1" smtClean="0">
                <a:latin typeface="Baskerville Old Face" pitchFamily="18" charset="0"/>
              </a:rPr>
              <a:t>Popul</a:t>
            </a:r>
            <a:r>
              <a:rPr lang="sk-SK" sz="2800" dirty="0" err="1" smtClean="0">
                <a:latin typeface="Baskerville Old Face" pitchFamily="18" charset="0"/>
              </a:rPr>
              <a:t>árny</a:t>
            </a:r>
            <a:r>
              <a:rPr lang="sk-SK" sz="2800" dirty="0" smtClean="0">
                <a:latin typeface="Baskerville Old Face" pitchFamily="18" charset="0"/>
              </a:rPr>
              <a:t> v </a:t>
            </a:r>
            <a:r>
              <a:rPr lang="sk-SK" sz="2800" dirty="0" err="1" smtClean="0">
                <a:latin typeface="Baskerville Old Face" pitchFamily="18" charset="0"/>
              </a:rPr>
              <a:t>Ethernet</a:t>
            </a:r>
            <a:r>
              <a:rPr lang="sk-SK" sz="2800" dirty="0" smtClean="0">
                <a:latin typeface="Baskerville Old Face" pitchFamily="18" charset="0"/>
              </a:rPr>
              <a:t>/IEEE 802.3 </a:t>
            </a:r>
            <a:r>
              <a:rPr lang="en-US" sz="2800" dirty="0" err="1" smtClean="0">
                <a:latin typeface="Baskerville Old Face" pitchFamily="18" charset="0"/>
              </a:rPr>
              <a:t>sie</a:t>
            </a:r>
            <a:r>
              <a:rPr lang="sk-SK" sz="2800" dirty="0" err="1" smtClean="0">
                <a:latin typeface="Baskerville Old Face" pitchFamily="18" charset="0"/>
              </a:rPr>
              <a:t>ťach</a:t>
            </a:r>
            <a:endParaRPr lang="sk-SK" sz="2800" dirty="0" smtClean="0">
              <a:latin typeface="Baskerville Old Face" pitchFamily="18" charset="0"/>
            </a:endParaRPr>
          </a:p>
          <a:p>
            <a:r>
              <a:rPr lang="sk-SK" sz="2800" dirty="0" smtClean="0">
                <a:latin typeface="Baskerville Old Face" pitchFamily="18" charset="0"/>
              </a:rPr>
              <a:t>prepája dve alebo viac LAN sietí </a:t>
            </a:r>
          </a:p>
          <a:p>
            <a:r>
              <a:rPr lang="sk-SK" sz="2800" dirty="0" smtClean="0">
                <a:latin typeface="Baskerville Old Face" pitchFamily="18" charset="0"/>
              </a:rPr>
              <a:t>pracuje v </a:t>
            </a:r>
            <a:r>
              <a:rPr lang="sk-SK" sz="2800" dirty="0" err="1" smtClean="0">
                <a:latin typeface="Baskerville Old Face" pitchFamily="18" charset="0"/>
              </a:rPr>
              <a:t>promiskuitnom</a:t>
            </a:r>
            <a:r>
              <a:rPr lang="sk-SK" sz="2800" dirty="0" smtClean="0">
                <a:latin typeface="Baskerville Old Face" pitchFamily="18" charset="0"/>
              </a:rPr>
              <a:t> režime</a:t>
            </a:r>
          </a:p>
          <a:p>
            <a:r>
              <a:rPr lang="sk-SK" sz="2800" dirty="0" smtClean="0">
                <a:latin typeface="Baskerville Old Face" pitchFamily="18" charset="0"/>
              </a:rPr>
              <a:t>všíma si len  </a:t>
            </a:r>
            <a:r>
              <a:rPr lang="sk-SK" sz="2800" dirty="0" err="1" smtClean="0">
                <a:latin typeface="Baskerville Old Face" pitchFamily="18" charset="0"/>
              </a:rPr>
              <a:t>pakety</a:t>
            </a:r>
            <a:r>
              <a:rPr lang="sk-SK" sz="2800" dirty="0" smtClean="0">
                <a:latin typeface="Baskerville Old Face" pitchFamily="18" charset="0"/>
              </a:rPr>
              <a:t> určené pre inú k mostu pripojenú sieť ako tá z ktorej boli vyslané</a:t>
            </a:r>
          </a:p>
          <a:p>
            <a:r>
              <a:rPr lang="sk-SK" sz="2800" dirty="0" smtClean="0">
                <a:latin typeface="Baskerville Old Face" pitchFamily="18" charset="0"/>
              </a:rPr>
              <a:t>“</a:t>
            </a:r>
            <a:r>
              <a:rPr lang="sk-SK" sz="2800" dirty="0" err="1" smtClean="0">
                <a:latin typeface="Baskerville Old Face" pitchFamily="18" charset="0"/>
              </a:rPr>
              <a:t>The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Learning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Bridge</a:t>
            </a:r>
            <a:r>
              <a:rPr lang="sk-SK" sz="2800" dirty="0" smtClean="0">
                <a:latin typeface="Baskerville Old Face" pitchFamily="18" charset="0"/>
              </a:rPr>
              <a:t>”  = schopnosť učiť sa smerovaciu tabuľku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6357982" cy="730250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tx1"/>
                </a:solidFill>
                <a:latin typeface="Baskerville Old Face" pitchFamily="18" charset="0"/>
              </a:rPr>
              <a:t>Zadanie smerovacej tabuľky</a:t>
            </a:r>
            <a:endParaRPr lang="sk-SK" sz="36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2"/>
          </p:nvPr>
        </p:nvSpPr>
        <p:spPr>
          <a:xfrm>
            <a:off x="928662" y="6000768"/>
            <a:ext cx="7786742" cy="5715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askerville Old Face" pitchFamily="18" charset="0"/>
              </a:rPr>
              <a:t>“Aging time” – </a:t>
            </a:r>
            <a:r>
              <a:rPr lang="en-US" sz="2800" dirty="0" err="1" smtClean="0">
                <a:latin typeface="Baskerville Old Face" pitchFamily="18" charset="0"/>
              </a:rPr>
              <a:t>doba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uchovania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adresy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hosta</a:t>
            </a:r>
            <a:endParaRPr lang="sk-SK" sz="2800" dirty="0">
              <a:latin typeface="Baskerville Old Face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357563"/>
            <a:ext cx="407196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14413" y="1435100"/>
            <a:ext cx="8129587" cy="2208213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Baskerville Old Face" pitchFamily="18" charset="0"/>
              </a:rPr>
              <a:t>Manuálne správcom siete - pri nízkych počtoch sieťových staníc (uzlov). </a:t>
            </a:r>
          </a:p>
          <a:p>
            <a:r>
              <a:rPr lang="sk-SK" sz="2800" dirty="0" smtClean="0">
                <a:latin typeface="Baskerville Old Face" pitchFamily="18" charset="0"/>
              </a:rPr>
              <a:t>Most si sám vytvorí tabuľku na základe analýzy zdrojových adries prijatých </a:t>
            </a:r>
            <a:r>
              <a:rPr lang="sk-SK" sz="2800" dirty="0" err="1" smtClean="0">
                <a:latin typeface="Baskerville Old Face" pitchFamily="18" charset="0"/>
              </a:rPr>
              <a:t>paketov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/>
              <a:t>aging</a:t>
            </a:r>
            <a:r>
              <a:rPr lang="sk-SK" sz="2800" dirty="0" smtClean="0"/>
              <a:t> </a:t>
            </a:r>
            <a:r>
              <a:rPr lang="sk-SK" sz="2800" dirty="0" err="1" smtClean="0"/>
              <a:t>time</a:t>
            </a:r>
            <a:endParaRPr lang="sk-SK" sz="28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464344" y="285729"/>
            <a:ext cx="8251060" cy="1071569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Baskerville Old Face" pitchFamily="18" charset="0"/>
              </a:rPr>
              <a:t>bez </a:t>
            </a:r>
            <a:r>
              <a:rPr lang="sk-SK" dirty="0" err="1" smtClean="0">
                <a:latin typeface="Baskerville Old Face" pitchFamily="18" charset="0"/>
              </a:rPr>
              <a:t>bridge-to-bridge</a:t>
            </a:r>
            <a:r>
              <a:rPr lang="sk-SK" dirty="0" smtClean="0">
                <a:latin typeface="Baskerville Old Face" pitchFamily="18" charset="0"/>
              </a:rPr>
              <a:t> protokolu algoritmus zlyhá pri existencii viacnásobnej ceste medzi </a:t>
            </a:r>
            <a:r>
              <a:rPr lang="sk-SK" dirty="0" err="1" smtClean="0">
                <a:latin typeface="Baskerville Old Face" pitchFamily="18" charset="0"/>
              </a:rPr>
              <a:t>mostami</a:t>
            </a:r>
            <a:endParaRPr lang="sk-SK" dirty="0" smtClean="0">
              <a:latin typeface="Baskerville Old Face" pitchFamily="18" charset="0"/>
            </a:endParaRPr>
          </a:p>
          <a:p>
            <a:endParaRPr lang="sk-SK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7569" y="1985962"/>
            <a:ext cx="49911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latin typeface="Baskerville Old Face" pitchFamily="18" charset="0"/>
              </a:rPr>
              <a:t>Spanning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Tree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Algorithm</a:t>
            </a:r>
            <a:r>
              <a:rPr lang="sk-SK" dirty="0" smtClean="0">
                <a:latin typeface="Baskerville Old Face" pitchFamily="18" charset="0"/>
              </a:rPr>
              <a:t> (STA)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smtClean="0">
                <a:latin typeface="Baskerville Old Face" pitchFamily="18" charset="0"/>
              </a:rPr>
              <a:t>algoritmus vetviaceho stromu– odstránenie nadbytočných cyklov v </a:t>
            </a:r>
            <a:r>
              <a:rPr lang="sk-SK" sz="2800" dirty="0" err="1" smtClean="0">
                <a:latin typeface="Baskerville Old Face" pitchFamily="18" charset="0"/>
              </a:rPr>
              <a:t>topológii</a:t>
            </a:r>
            <a:r>
              <a:rPr lang="sk-SK" sz="2800" dirty="0" smtClean="0">
                <a:latin typeface="Baskerville Old Face" pitchFamily="18" charset="0"/>
              </a:rPr>
              <a:t> siete</a:t>
            </a:r>
          </a:p>
          <a:p>
            <a:r>
              <a:rPr lang="sk-SK" sz="2800" dirty="0" smtClean="0">
                <a:latin typeface="Baskerville Old Face" pitchFamily="18" charset="0"/>
              </a:rPr>
              <a:t>bol vyvinutý spoločnosťou </a:t>
            </a:r>
            <a:r>
              <a:rPr lang="sk-SK" sz="2800" dirty="0" err="1" smtClean="0">
                <a:latin typeface="Baskerville Old Face" pitchFamily="18" charset="0"/>
              </a:rPr>
              <a:t>Digital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Equipment</a:t>
            </a:r>
            <a:r>
              <a:rPr lang="sk-SK" sz="2800" dirty="0" smtClean="0">
                <a:latin typeface="Baskerville Old Face" pitchFamily="18" charset="0"/>
              </a:rPr>
              <a:t> na zachovanie výhod slučiek počas eliminácie ich problémov</a:t>
            </a:r>
          </a:p>
          <a:p>
            <a:r>
              <a:rPr lang="sk-SK" sz="2800" dirty="0" smtClean="0">
                <a:latin typeface="Baskerville Old Face" pitchFamily="18" charset="0"/>
              </a:rPr>
              <a:t> algoritmus bol neskôr upravený IEEE 802 komisiou </a:t>
            </a:r>
            <a:r>
              <a:rPr lang="sk-SK" sz="2800" dirty="0" smtClean="0">
                <a:latin typeface="Baskerville Old Face" pitchFamily="18" charset="0"/>
              </a:rPr>
              <a:t>a </a:t>
            </a:r>
            <a:r>
              <a:rPr lang="sk-SK" sz="2800" dirty="0" smtClean="0">
                <a:latin typeface="Baskerville Old Face" pitchFamily="18" charset="0"/>
              </a:rPr>
              <a:t>publikovaný v IEEE 802.1d špecifikácii</a:t>
            </a:r>
          </a:p>
          <a:p>
            <a:r>
              <a:rPr lang="sk-SK" sz="2800" dirty="0" smtClean="0">
                <a:latin typeface="Baskerville Old Face" pitchFamily="18" charset="0"/>
              </a:rPr>
              <a:t>pôvodný algoritmus a IEEE 802.1d algoritmus nie sú kompatibilné</a:t>
            </a:r>
            <a:endParaRPr lang="sk-SK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Baskerville Old Face" pitchFamily="18" charset="0"/>
              </a:rPr>
              <a:t>STA požaduje aby bol každému mostu pridelený identifikátor (jedna z MAC adries mostov + administratívne pridelená priorita)</a:t>
            </a:r>
          </a:p>
          <a:p>
            <a:r>
              <a:rPr lang="sk-SK" sz="2800" dirty="0" smtClean="0">
                <a:latin typeface="Baskerville Old Face" pitchFamily="18" charset="0"/>
              </a:rPr>
              <a:t>Každému portu na každom moste je tiež pridelený identifikátor (vlastná MAC adresa)</a:t>
            </a:r>
          </a:p>
          <a:p>
            <a:r>
              <a:rPr lang="en-US" sz="2800" dirty="0" smtClean="0">
                <a:latin typeface="Baskerville Old Face" pitchFamily="18" charset="0"/>
              </a:rPr>
              <a:t>“</a:t>
            </a:r>
            <a:r>
              <a:rPr lang="sk-SK" sz="2800" dirty="0" err="1" smtClean="0">
                <a:latin typeface="Baskerville Old Face" pitchFamily="18" charset="0"/>
              </a:rPr>
              <a:t>path</a:t>
            </a:r>
            <a:r>
              <a:rPr lang="sk-SK" sz="2800" dirty="0" smtClean="0">
                <a:latin typeface="Baskerville Old Face" pitchFamily="18" charset="0"/>
              </a:rPr>
              <a:t> </a:t>
            </a:r>
            <a:r>
              <a:rPr lang="sk-SK" sz="2800" dirty="0" err="1" smtClean="0">
                <a:latin typeface="Baskerville Old Face" pitchFamily="18" charset="0"/>
              </a:rPr>
              <a:t>cost</a:t>
            </a:r>
            <a:r>
              <a:rPr lang="en-US" sz="2800" dirty="0" smtClean="0">
                <a:latin typeface="Baskerville Old Face" pitchFamily="18" charset="0"/>
              </a:rPr>
              <a:t>”</a:t>
            </a:r>
            <a:r>
              <a:rPr lang="sk-SK" sz="2800" dirty="0" smtClean="0">
                <a:latin typeface="Baskerville Old Face" pitchFamily="18" charset="0"/>
              </a:rPr>
              <a:t> – pre most reprezentuje hodnotu prenosu </a:t>
            </a:r>
            <a:r>
              <a:rPr lang="sk-SK" sz="2800" dirty="0" err="1" smtClean="0">
                <a:latin typeface="Baskerville Old Face" pitchFamily="18" charset="0"/>
              </a:rPr>
              <a:t>paketu</a:t>
            </a:r>
            <a:r>
              <a:rPr lang="sk-SK" sz="2800" dirty="0" smtClean="0">
                <a:latin typeface="Baskerville Old Face" pitchFamily="18" charset="0"/>
              </a:rPr>
              <a:t> po LAN cez daný port</a:t>
            </a:r>
            <a:endParaRPr lang="sk-SK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askerville Old Face" pitchFamily="18" charset="0"/>
              </a:rPr>
              <a:t>Spanning-tree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computation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sk-SK" dirty="0" smtClean="0">
                <a:latin typeface="Baskerville Old Face" pitchFamily="18" charset="0"/>
              </a:rPr>
              <a:t>Určím </a:t>
            </a:r>
            <a:r>
              <a:rPr lang="sk-SK" dirty="0" err="1" smtClean="0">
                <a:latin typeface="Baskerville Old Face" pitchFamily="18" charset="0"/>
              </a:rPr>
              <a:t>root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bridge</a:t>
            </a:r>
            <a:endParaRPr lang="sk-SK" dirty="0" smtClean="0">
              <a:latin typeface="Baskerville Old Face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sk-SK" dirty="0" smtClean="0">
                <a:latin typeface="Baskerville Old Face" pitchFamily="18" charset="0"/>
              </a:rPr>
              <a:t>Určím </a:t>
            </a:r>
            <a:r>
              <a:rPr lang="sk-SK" dirty="0" err="1" smtClean="0">
                <a:latin typeface="Baskerville Old Face" pitchFamily="18" charset="0"/>
              </a:rPr>
              <a:t>root</a:t>
            </a:r>
            <a:r>
              <a:rPr lang="sk-SK" dirty="0" smtClean="0">
                <a:latin typeface="Baskerville Old Face" pitchFamily="18" charset="0"/>
              </a:rPr>
              <a:t> porty na ostatných mostoch</a:t>
            </a:r>
          </a:p>
          <a:p>
            <a:pPr marL="582930" indent="-514350">
              <a:buFont typeface="+mj-lt"/>
              <a:buAutoNum type="arabicPeriod"/>
            </a:pPr>
            <a:r>
              <a:rPr lang="sk-SK" dirty="0" smtClean="0">
                <a:latin typeface="Baskerville Old Face" pitchFamily="18" charset="0"/>
              </a:rPr>
              <a:t>Určím </a:t>
            </a:r>
            <a:r>
              <a:rPr lang="sk-SK" dirty="0" err="1" smtClean="0">
                <a:latin typeface="Baskerville Old Face" pitchFamily="18" charset="0"/>
              </a:rPr>
              <a:t>designated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bridges</a:t>
            </a:r>
            <a:r>
              <a:rPr lang="en-US" dirty="0" smtClean="0">
                <a:latin typeface="Baskerville Old Face" pitchFamily="18" charset="0"/>
              </a:rPr>
              <a:t> (d-bridge)</a:t>
            </a:r>
            <a:r>
              <a:rPr lang="sk-SK" dirty="0" smtClean="0">
                <a:latin typeface="Baskerville Old Face" pitchFamily="18" charset="0"/>
              </a:rPr>
              <a:t>, </a:t>
            </a:r>
            <a:r>
              <a:rPr lang="sk-SK" dirty="0" err="1" smtClean="0">
                <a:latin typeface="Baskerville Old Face" pitchFamily="18" charset="0"/>
              </a:rPr>
              <a:t>designated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ports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 (d-port)</a:t>
            </a:r>
            <a:r>
              <a:rPr lang="sk-SK" dirty="0" smtClean="0">
                <a:latin typeface="Baskerville Old Face" pitchFamily="18" charset="0"/>
              </a:rPr>
              <a:t> </a:t>
            </a:r>
            <a:endParaRPr lang="sk-SK" dirty="0" smtClean="0">
              <a:latin typeface="Baskerville Old Face" pitchFamily="18" charset="0"/>
            </a:endParaRPr>
          </a:p>
          <a:p>
            <a:pPr marL="582930" indent="-514350">
              <a:buNone/>
            </a:pPr>
            <a:endParaRPr lang="sk-SK" dirty="0" smtClean="0">
              <a:latin typeface="Baskerville Old Face" pitchFamily="18" charset="0"/>
            </a:endParaRPr>
          </a:p>
          <a:p>
            <a:pPr marL="582930" indent="-514350"/>
            <a:r>
              <a:rPr lang="en-US" dirty="0" smtClean="0">
                <a:latin typeface="Baskerville Old Face" pitchFamily="18" charset="0"/>
              </a:rPr>
              <a:t>“</a:t>
            </a:r>
            <a:r>
              <a:rPr lang="sk-SK" dirty="0" err="1" smtClean="0">
                <a:latin typeface="Baskerville Old Face" pitchFamily="18" charset="0"/>
              </a:rPr>
              <a:t>root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path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cost</a:t>
            </a:r>
            <a:r>
              <a:rPr lang="en-US" dirty="0" smtClean="0">
                <a:latin typeface="Baskerville Old Face" pitchFamily="18" charset="0"/>
              </a:rPr>
              <a:t>”</a:t>
            </a:r>
            <a:r>
              <a:rPr lang="sk-SK" dirty="0" smtClean="0">
                <a:latin typeface="Baskerville Old Face" pitchFamily="18" charset="0"/>
              </a:rPr>
              <a:t> - najmenší súčet  prenosových ciest (</a:t>
            </a:r>
            <a:r>
              <a:rPr lang="sk-SK" dirty="0" err="1" smtClean="0">
                <a:latin typeface="Baskerville Old Face" pitchFamily="18" charset="0"/>
              </a:rPr>
              <a:t>path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cost</a:t>
            </a:r>
            <a:r>
              <a:rPr lang="sk-SK" dirty="0" smtClean="0">
                <a:latin typeface="Baskerville Old Face" pitchFamily="18" charset="0"/>
              </a:rPr>
              <a:t>) potrebný na dosiahnutie </a:t>
            </a:r>
            <a:r>
              <a:rPr lang="sk-SK" dirty="0" err="1" smtClean="0">
                <a:latin typeface="Baskerville Old Face" pitchFamily="18" charset="0"/>
              </a:rPr>
              <a:t>root</a:t>
            </a:r>
            <a:r>
              <a:rPr lang="sk-SK" dirty="0" smtClean="0">
                <a:latin typeface="Baskerville Old Face" pitchFamily="18" charset="0"/>
              </a:rPr>
              <a:t> </a:t>
            </a:r>
            <a:r>
              <a:rPr lang="sk-SK" dirty="0" err="1" smtClean="0">
                <a:latin typeface="Baskerville Old Face" pitchFamily="18" charset="0"/>
              </a:rPr>
              <a:t>bridge</a:t>
            </a:r>
            <a:r>
              <a:rPr lang="en-US" dirty="0" smtClean="0">
                <a:latin typeface="Baskerville Old Face" pitchFamily="18" charset="0"/>
              </a:rPr>
              <a:t>-</a:t>
            </a:r>
            <a:r>
              <a:rPr lang="sk-SK" dirty="0" smtClean="0">
                <a:latin typeface="Baskerville Old Face" pitchFamily="18" charset="0"/>
              </a:rPr>
              <a:t>u</a:t>
            </a:r>
            <a:r>
              <a:rPr lang="sk-SK" dirty="0" smtClean="0">
                <a:latin typeface="Baskerville Old Face" pitchFamily="18" charset="0"/>
              </a:rPr>
              <a:t>. </a:t>
            </a:r>
          </a:p>
          <a:p>
            <a:pPr marL="582930" indent="-514350"/>
            <a:r>
              <a:rPr lang="sk-SK" dirty="0" smtClean="0">
                <a:latin typeface="Baskerville Old Face" pitchFamily="18" charset="0"/>
              </a:rPr>
              <a:t>Výpočet 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sk-SK" dirty="0" smtClean="0">
                <a:latin typeface="Baskerville Old Face" pitchFamily="18" charset="0"/>
              </a:rPr>
              <a:t>rozvetvenia </a:t>
            </a:r>
            <a:r>
              <a:rPr lang="sk-SK" dirty="0" smtClean="0">
                <a:latin typeface="Baskerville Old Face" pitchFamily="18" charset="0"/>
              </a:rPr>
              <a:t>stromu sa vykoná keď je most zapnutý a vždy keď je zaznamenaná zmena </a:t>
            </a:r>
            <a:r>
              <a:rPr lang="sk-SK" dirty="0" err="1" smtClean="0">
                <a:latin typeface="Baskerville Old Face" pitchFamily="18" charset="0"/>
              </a:rPr>
              <a:t>topológie</a:t>
            </a:r>
            <a:r>
              <a:rPr lang="sk-SK" dirty="0" smtClean="0">
                <a:latin typeface="Baskerville Old Face" pitchFamily="18" charset="0"/>
              </a:rPr>
              <a:t> </a:t>
            </a:r>
          </a:p>
          <a:p>
            <a:pPr marL="582930" indent="-51435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Baskerville Old Face" pitchFamily="18" charset="0"/>
              </a:rPr>
              <a:t>Ilustr</a:t>
            </a:r>
            <a:r>
              <a:rPr lang="sk-SK" sz="2800" dirty="0" err="1" smtClean="0">
                <a:latin typeface="Baskerville Old Face" pitchFamily="18" charset="0"/>
              </a:rPr>
              <a:t>ácia</a:t>
            </a:r>
            <a:r>
              <a:rPr lang="sk-SK" sz="2800" dirty="0" smtClean="0">
                <a:latin typeface="Baskerville Old Face" pitchFamily="18" charset="0"/>
              </a:rPr>
              <a:t> eliminácie slučiek pomocou STA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62" y="1000108"/>
            <a:ext cx="778674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1309</TotalTime>
  <Words>498</Words>
  <Application>Microsoft Office PowerPoint</Application>
  <PresentationFormat>Předvádění na obrazovce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Technický</vt:lpstr>
      <vt:lpstr>Michal Vajíček FEI STU</vt:lpstr>
      <vt:lpstr>Čo je to most? </vt:lpstr>
      <vt:lpstr>Základné vlastnosti TB  </vt:lpstr>
      <vt:lpstr>Zadanie smerovacej tabuľky</vt:lpstr>
      <vt:lpstr>Snímek 5</vt:lpstr>
      <vt:lpstr>Spanning Tree Algorithm (STA)</vt:lpstr>
      <vt:lpstr>Snímek 7</vt:lpstr>
      <vt:lpstr>Spanning-tree computation</vt:lpstr>
      <vt:lpstr>Snímek 9</vt:lpstr>
      <vt:lpstr>Snímek 10</vt:lpstr>
      <vt:lpstr>BPDU(Bridge Protokol Data Unit)</vt:lpstr>
      <vt:lpstr>Frame format</vt:lpstr>
      <vt:lpstr>Snímek 13</vt:lpstr>
      <vt:lpstr>Záver 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Michal Vajíček FEI STU</dc:title>
  <dc:creator>Dodinko</dc:creator>
  <cp:lastModifiedBy>Dodinko</cp:lastModifiedBy>
  <cp:revision>73</cp:revision>
  <dcterms:created xsi:type="dcterms:W3CDTF">2008-05-12T11:38:35Z</dcterms:created>
  <dcterms:modified xsi:type="dcterms:W3CDTF">2008-05-13T12:51:19Z</dcterms:modified>
</cp:coreProperties>
</file>