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63" r:id="rId6"/>
    <p:sldId id="259" r:id="rId7"/>
    <p:sldId id="261" r:id="rId8"/>
    <p:sldId id="265" r:id="rId9"/>
    <p:sldId id="262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showPr showNarration="1">
    <p:present/>
    <p:sldAll/>
    <p:penClr>
      <a:schemeClr val="tx1"/>
    </p:penClr>
  </p:showPr>
  <p:clrMru>
    <a:srgbClr val="5F5F5F"/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 autoAdjust="0"/>
    <p:restoredTop sz="94700" autoAdjust="0"/>
  </p:normalViewPr>
  <p:slideViewPr>
    <p:cSldViewPr>
      <p:cViewPr varScale="1">
        <p:scale>
          <a:sx n="68" d="100"/>
          <a:sy n="68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k-SK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k-SK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k-SK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AF10CEE-015D-4A41-9F08-7DE5F8D6C39B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k-SK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k-SK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k-SK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D7B8829-AA28-4424-A14A-E632E100EBAE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5" name="Picture 11" descr="scifair_fro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685800"/>
            <a:ext cx="6477000" cy="17526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477000" cy="1981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400" i="1"/>
            </a:lvl1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BD3C1874-1BA0-475B-BBE7-4C6CB2463A4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10BB8-CE70-44D8-8CA5-8D711AF752B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838200"/>
            <a:ext cx="2286000" cy="51816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0" y="838200"/>
            <a:ext cx="6705600" cy="51816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61327-2E83-4195-A2C7-1A625A6AE001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D69E-D1EF-4F80-984B-ED492DD40533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4BA9-C8A2-42EB-86CB-AE4D58D0597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7E329-484E-474C-BD9C-7E5322E1813D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A632-B800-4E28-84E4-87B67B59905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2FC64-EF10-466B-B9F1-C0845F01D768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0E061-25AC-49B3-9D8D-EE0A037B09F6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4BEE8-A7F9-4CAB-9B94-207BEA9689A0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E3C16-2E00-4F1B-8676-522FCE2A76F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3" name="Picture 13" descr="scifair_INSID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67000"/>
            <a:ext cx="8991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sk-SK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sk-SK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A5AED2F3-946C-455F-B017-8D4FAB2DFDF4}" type="slidenum">
              <a:rPr lang="sk-SK"/>
              <a:pPr/>
              <a:t>‹#›</a:t>
            </a:fld>
            <a:endParaRPr lang="sk-SK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114425" y="1609725"/>
            <a:ext cx="6934200" cy="19050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700">
          <a:solidFill>
            <a:schemeClr val="tx2"/>
          </a:solidFill>
          <a:latin typeface="+mn-lt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500">
          <a:solidFill>
            <a:schemeClr val="tx2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7924800" cy="1752600"/>
          </a:xfrm>
        </p:spPr>
        <p:txBody>
          <a:bodyPr/>
          <a:lstStyle/>
          <a:p>
            <a:r>
              <a:rPr lang="sk-SK" sz="3600" dirty="0" smtClean="0"/>
              <a:t>OSPF – </a:t>
            </a:r>
            <a:r>
              <a:rPr lang="sk-SK" sz="3600" dirty="0" err="1" smtClean="0"/>
              <a:t>Open</a:t>
            </a:r>
            <a:r>
              <a:rPr lang="sk-SK" sz="3600" dirty="0" smtClean="0"/>
              <a:t> </a:t>
            </a:r>
            <a:r>
              <a:rPr lang="sk-SK" sz="3600" dirty="0" err="1" smtClean="0"/>
              <a:t>Shortest</a:t>
            </a:r>
            <a:r>
              <a:rPr lang="sk-SK" sz="3600" dirty="0" smtClean="0"/>
              <a:t> </a:t>
            </a:r>
            <a:r>
              <a:rPr lang="sk-SK" sz="3600" dirty="0" err="1" smtClean="0"/>
              <a:t>Path</a:t>
            </a:r>
            <a:r>
              <a:rPr lang="sk-SK" sz="3600" dirty="0" smtClean="0"/>
              <a:t> </a:t>
            </a:r>
            <a:r>
              <a:rPr lang="sk-SK" sz="3600" dirty="0" err="1" smtClean="0"/>
              <a:t>First</a:t>
            </a:r>
            <a:endParaRPr lang="sk-SK" sz="360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00166" y="2428868"/>
            <a:ext cx="6477000" cy="1981200"/>
          </a:xfrm>
        </p:spPr>
        <p:txBody>
          <a:bodyPr/>
          <a:lstStyle/>
          <a:p>
            <a:r>
              <a:rPr lang="sk-SK" sz="1500" dirty="0" smtClean="0"/>
              <a:t>Michal </a:t>
            </a:r>
            <a:r>
              <a:rPr lang="sk-SK" sz="1500" dirty="0" err="1" smtClean="0"/>
              <a:t>Mikláš</a:t>
            </a:r>
            <a:endParaRPr lang="sk-SK" sz="1500" dirty="0"/>
          </a:p>
          <a:p>
            <a:r>
              <a:rPr lang="sk-SK" sz="1500" dirty="0" smtClean="0"/>
              <a:t>FEI STU</a:t>
            </a:r>
          </a:p>
          <a:p>
            <a:r>
              <a:rPr lang="sk-SK" sz="1500" dirty="0" smtClean="0"/>
              <a:t>Komunikačné a informačné systémy</a:t>
            </a:r>
            <a:endParaRPr lang="sk-SK" sz="15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sk-SK" dirty="0" smtClean="0"/>
              <a:t>Zdroje informácií</a:t>
            </a:r>
            <a:endParaRPr lang="sk-SK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2428868"/>
            <a:ext cx="7010400" cy="4114800"/>
          </a:xfrm>
        </p:spPr>
        <p:txBody>
          <a:bodyPr/>
          <a:lstStyle/>
          <a:p>
            <a:pPr marL="114300" lvl="1" indent="0" algn="l"/>
            <a:r>
              <a:rPr lang="sk-SK" sz="2000" b="1" dirty="0" smtClean="0"/>
              <a:t>Web </a:t>
            </a:r>
            <a:r>
              <a:rPr lang="sk-SK" sz="2000" b="1" dirty="0" err="1" smtClean="0"/>
              <a:t>Page</a:t>
            </a:r>
            <a:r>
              <a:rPr lang="sk-SK" sz="2000" b="1" dirty="0" smtClean="0"/>
              <a:t>: </a:t>
            </a:r>
            <a:r>
              <a:rPr lang="sk-SK" sz="2000" b="1" dirty="0" err="1" smtClean="0"/>
              <a:t>www.cisco.netacad.net</a:t>
            </a:r>
            <a:endParaRPr lang="sk-SK" sz="2000" b="1" dirty="0"/>
          </a:p>
          <a:p>
            <a:pPr marL="114300" lvl="1" indent="0" algn="l"/>
            <a:endParaRPr lang="sk-SK" sz="2000" b="1" dirty="0" smtClean="0"/>
          </a:p>
          <a:p>
            <a:pPr marL="114300" lvl="1" indent="0" algn="l"/>
            <a:r>
              <a:rPr lang="sk-SK" sz="2000" b="1" dirty="0" smtClean="0"/>
              <a:t>TCP/IP – Kompletní </a:t>
            </a:r>
            <a:r>
              <a:rPr lang="sk-SK" sz="2000" b="1" dirty="0" err="1" smtClean="0"/>
              <a:t>průvodce</a:t>
            </a:r>
            <a:r>
              <a:rPr lang="sk-SK" sz="2000" b="1" dirty="0" smtClean="0"/>
              <a:t> by </a:t>
            </a:r>
            <a:r>
              <a:rPr lang="sk-SK" sz="2000" b="1" dirty="0" err="1" smtClean="0"/>
              <a:t>Heater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Osterloch</a:t>
            </a:r>
            <a:endParaRPr lang="sk-SK" b="1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sz="9600" dirty="0" smtClean="0"/>
              <a:t>Q&amp;A?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63575"/>
            <a:ext cx="9144000" cy="1298575"/>
          </a:xfrm>
        </p:spPr>
        <p:txBody>
          <a:bodyPr/>
          <a:lstStyle/>
          <a:p>
            <a:r>
              <a:rPr lang="sk-SK" sz="4000" dirty="0" smtClean="0"/>
              <a:t>Úvod</a:t>
            </a:r>
            <a:endParaRPr lang="sk-SK" sz="4000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3657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k-SK" sz="3600" dirty="0" err="1" smtClean="0"/>
              <a:t>Naco</a:t>
            </a:r>
            <a:r>
              <a:rPr lang="sk-SK" sz="3600" dirty="0" smtClean="0"/>
              <a:t> slúži smerovací protokol?</a:t>
            </a:r>
          </a:p>
          <a:p>
            <a:pPr>
              <a:buFont typeface="Wingdings" pitchFamily="2" charset="2"/>
              <a:buNone/>
            </a:pPr>
            <a:endParaRPr lang="sk-SK" dirty="0"/>
          </a:p>
          <a:p>
            <a:pPr>
              <a:buFont typeface="Wingdings" pitchFamily="2" charset="2"/>
              <a:buNone/>
            </a:pPr>
            <a:r>
              <a:rPr lang="sk-SK" sz="3600" dirty="0" smtClean="0"/>
              <a:t>Čo je OSPF?</a:t>
            </a:r>
            <a:endParaRPr lang="sk-SK" sz="36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smtClean="0"/>
              <a:t>Prečo práve OSPF?</a:t>
            </a:r>
            <a:endParaRPr lang="sk-SK" sz="40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8991600" cy="3352800"/>
          </a:xfrm>
        </p:spPr>
        <p:txBody>
          <a:bodyPr/>
          <a:lstStyle/>
          <a:p>
            <a:pPr lvl="2" algn="l"/>
            <a:r>
              <a:rPr lang="sk-SK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je založený na otvorenom </a:t>
            </a:r>
            <a:r>
              <a:rPr lang="sk-SK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štandarde</a:t>
            </a:r>
            <a:endParaRPr lang="sk-SK" sz="2000" dirty="0" smtClean="0">
              <a:ea typeface="+mn-ea"/>
              <a:cs typeface="+mn-cs"/>
            </a:endParaRPr>
          </a:p>
          <a:p>
            <a:pPr lvl="2" algn="l"/>
            <a:r>
              <a:rPr lang="sk-SK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využívajú </a:t>
            </a:r>
            <a:r>
              <a:rPr lang="sk-SK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kratšie cesty </a:t>
            </a:r>
          </a:p>
          <a:p>
            <a:pPr lvl="2" algn="l"/>
            <a:r>
              <a:rPr lang="sk-SK" sz="2000" dirty="0" smtClean="0">
                <a:solidFill>
                  <a:schemeClr val="tx2"/>
                </a:solidFill>
                <a:latin typeface="+mn-lt"/>
              </a:rPr>
              <a:t>používa </a:t>
            </a:r>
            <a:r>
              <a:rPr lang="sk-SK" sz="2000" dirty="0">
                <a:solidFill>
                  <a:schemeClr val="tx2"/>
                </a:solidFill>
                <a:latin typeface="+mn-lt"/>
              </a:rPr>
              <a:t>hierarchický </a:t>
            </a:r>
            <a:r>
              <a:rPr lang="sk-SK" sz="2000" dirty="0" smtClean="0">
                <a:solidFill>
                  <a:schemeClr val="tx2"/>
                </a:solidFill>
                <a:latin typeface="+mn-lt"/>
              </a:rPr>
              <a:t>dizajn</a:t>
            </a:r>
          </a:p>
          <a:p>
            <a:pPr lvl="2" algn="l"/>
            <a:r>
              <a:rPr lang="sk-SK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posielajú sa </a:t>
            </a:r>
            <a:r>
              <a:rPr lang="sk-SK" sz="20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pakety</a:t>
            </a:r>
            <a:r>
              <a:rPr lang="sk-SK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o stave linky všetkým </a:t>
            </a:r>
            <a:r>
              <a:rPr lang="sk-SK" sz="20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routrom</a:t>
            </a:r>
            <a:r>
              <a:rPr lang="sk-SK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endParaRPr lang="sk-SK" sz="2000" dirty="0">
              <a:ea typeface="+mn-ea"/>
              <a:cs typeface="+mn-cs"/>
            </a:endParaRPr>
          </a:p>
          <a:p>
            <a:pPr lvl="2" algn="l"/>
            <a:r>
              <a:rPr lang="sk-SK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má </a:t>
            </a:r>
            <a:r>
              <a:rPr lang="sk-SK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menšiu spotrebu šírky pásma </a:t>
            </a:r>
          </a:p>
          <a:p>
            <a:pPr lvl="2" algn="l"/>
            <a:r>
              <a:rPr lang="sk-SK" sz="2000" dirty="0">
                <a:solidFill>
                  <a:schemeClr val="tx2"/>
                </a:solidFill>
                <a:latin typeface="+mn-lt"/>
              </a:rPr>
              <a:t>Prekonáva limitácie protokolu </a:t>
            </a:r>
            <a:r>
              <a:rPr lang="sk-SK" sz="2000" dirty="0" smtClean="0">
                <a:solidFill>
                  <a:schemeClr val="tx2"/>
                </a:solidFill>
                <a:latin typeface="+mn-lt"/>
              </a:rPr>
              <a:t>RIP</a:t>
            </a:r>
          </a:p>
          <a:p>
            <a:pPr lvl="2" algn="l"/>
            <a:r>
              <a:rPr lang="sk-SK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nie je citlivý </a:t>
            </a:r>
            <a:r>
              <a:rPr lang="sk-SK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na smerovacie slučky </a:t>
            </a:r>
          </a:p>
          <a:p>
            <a:pPr lvl="2" algn="l"/>
            <a:r>
              <a:rPr lang="sk-SK" sz="2000" dirty="0" smtClean="0">
                <a:ea typeface="+mn-ea"/>
                <a:cs typeface="+mn-cs"/>
              </a:rPr>
              <a:t>je to </a:t>
            </a:r>
            <a:r>
              <a:rPr lang="sk-SK" sz="2000" dirty="0" err="1" smtClean="0">
                <a:ea typeface="+mn-ea"/>
                <a:cs typeface="+mn-cs"/>
              </a:rPr>
              <a:t>link-state</a:t>
            </a:r>
            <a:r>
              <a:rPr lang="sk-SK" sz="2000" dirty="0" smtClean="0">
                <a:ea typeface="+mn-ea"/>
                <a:cs typeface="+mn-cs"/>
              </a:rPr>
              <a:t> protokol</a:t>
            </a:r>
            <a:endParaRPr lang="sk-SK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2" algn="l">
              <a:buNone/>
            </a:pPr>
            <a:endParaRPr lang="sk-SK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Terminológia OSPF</a:t>
            </a:r>
            <a:endParaRPr lang="sk-SK" sz="4000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8596" y="1857364"/>
            <a:ext cx="8286808" cy="4429156"/>
          </a:xfrm>
        </p:spPr>
        <p:txBody>
          <a:bodyPr/>
          <a:lstStyle/>
          <a:p>
            <a:pPr algn="l">
              <a:buNone/>
            </a:pPr>
            <a:r>
              <a:rPr lang="sk-SK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Link-state</a:t>
            </a:r>
            <a:r>
              <a:rPr lang="sk-SK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 stav spoja medzi 2 smerovačmi </a:t>
            </a:r>
            <a:endParaRPr lang="sk-SK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>
              <a:buNone/>
            </a:pPr>
            <a:r>
              <a:rPr lang="sk-SK" b="1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Cost</a:t>
            </a:r>
            <a:r>
              <a:rPr lang="sk-SK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 </a:t>
            </a:r>
            <a:r>
              <a:rPr lang="sk-SK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cena linky, je založené na BW linky, do smerovacej tabuľky je pridávaná cesta s nižšou hodnotou </a:t>
            </a:r>
          </a:p>
          <a:p>
            <a:pPr algn="l">
              <a:buNone/>
            </a:pPr>
            <a:r>
              <a:rPr lang="sk-SK" b="1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Link-sta</a:t>
            </a:r>
            <a:r>
              <a:rPr lang="sk-SK" dirty="0" err="1"/>
              <a:t>t</a:t>
            </a:r>
            <a:r>
              <a:rPr lang="sk-SK" b="1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</a:t>
            </a:r>
            <a:r>
              <a:rPr lang="sk-SK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database</a:t>
            </a:r>
            <a:r>
              <a:rPr lang="sk-SK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(alebo</a:t>
            </a:r>
            <a:r>
              <a:rPr lang="sk-SK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topologická</a:t>
            </a:r>
            <a:r>
              <a:rPr lang="sk-SK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databáza) = databáza stavu liniek, </a:t>
            </a:r>
            <a:r>
              <a:rPr lang="sk-SK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všetky </a:t>
            </a:r>
            <a:r>
              <a:rPr lang="sk-SK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routre</a:t>
            </a:r>
            <a:r>
              <a:rPr lang="sk-SK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ju majú rovnakú, </a:t>
            </a:r>
            <a:r>
              <a:rPr lang="sk-SK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topologická</a:t>
            </a:r>
            <a:r>
              <a:rPr lang="sk-SK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databáza celej oblasti siete </a:t>
            </a:r>
          </a:p>
          <a:p>
            <a:pPr algn="l">
              <a:buNone/>
            </a:pPr>
            <a:r>
              <a:rPr lang="sk-SK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Area</a:t>
            </a:r>
            <a:r>
              <a:rPr lang="sk-SK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– časť siete a </a:t>
            </a:r>
            <a:r>
              <a:rPr lang="sk-SK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routrov</a:t>
            </a:r>
            <a:r>
              <a:rPr lang="sk-SK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ktoré majú rovnakú oblastnú identifikáciu </a:t>
            </a:r>
            <a:endParaRPr lang="sk-SK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>
              <a:buNone/>
            </a:pPr>
            <a:r>
              <a:rPr lang="sk-SK" b="1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Routing</a:t>
            </a:r>
            <a:r>
              <a:rPr lang="sk-SK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table </a:t>
            </a:r>
            <a:r>
              <a:rPr lang="sk-SK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 smerovacia tabuľka, výsledok práce SPF algoritmu </a:t>
            </a:r>
            <a:r>
              <a:rPr lang="sk-SK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na</a:t>
            </a:r>
          </a:p>
          <a:p>
            <a:pPr algn="l">
              <a:buNone/>
            </a:pPr>
            <a:r>
              <a:rPr lang="sk-SK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topologickej</a:t>
            </a:r>
            <a:r>
              <a:rPr lang="sk-SK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databáze, </a:t>
            </a:r>
          </a:p>
          <a:p>
            <a:pPr algn="l">
              <a:buNone/>
            </a:pPr>
            <a:r>
              <a:rPr lang="sk-SK" b="1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Adjacencies</a:t>
            </a:r>
            <a:r>
              <a:rPr lang="sk-SK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database</a:t>
            </a:r>
            <a:r>
              <a:rPr lang="sk-SK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 databáza susedov, s ktorými môže smerovač </a:t>
            </a:r>
            <a:r>
              <a:rPr lang="sk-SK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obojsmerne komunikovať </a:t>
            </a:r>
            <a:endParaRPr lang="sk-SK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>
              <a:buNone/>
            </a:pPr>
            <a:r>
              <a:rPr lang="sk-SK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Designated</a:t>
            </a:r>
            <a:r>
              <a:rPr lang="sk-SK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Router</a:t>
            </a:r>
            <a:r>
              <a:rPr lang="sk-SK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(DR) a </a:t>
            </a:r>
            <a:r>
              <a:rPr lang="sk-SK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Backup</a:t>
            </a:r>
            <a:r>
              <a:rPr lang="sk-SK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Designated</a:t>
            </a:r>
            <a:r>
              <a:rPr lang="sk-SK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Router</a:t>
            </a:r>
            <a:r>
              <a:rPr lang="sk-SK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(BDR) </a:t>
            </a:r>
            <a:r>
              <a:rPr lang="sk-SK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– smerovač zvolený v rámci jednej LAN, ktorý reprezentuje ostatné smerovače v LAN, slúži ako ohniskový bod na výmenu smerovacích informácií, čím sa redukuje množstvo smerovacích informácií</a:t>
            </a:r>
            <a:endParaRPr lang="sk-SK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90575"/>
            <a:ext cx="8382000" cy="1066800"/>
          </a:xfrm>
        </p:spPr>
        <p:txBody>
          <a:bodyPr/>
          <a:lstStyle/>
          <a:p>
            <a:r>
              <a:rPr lang="sk-SK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Terminológia OSPF</a:t>
            </a:r>
            <a:endParaRPr lang="sk-SK" sz="4000" dirty="0"/>
          </a:p>
        </p:txBody>
      </p:sp>
      <p:pic>
        <p:nvPicPr>
          <p:cNvPr id="286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8028362" cy="49286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500042"/>
            <a:ext cx="9144000" cy="914400"/>
          </a:xfrm>
        </p:spPr>
        <p:txBody>
          <a:bodyPr/>
          <a:lstStyle/>
          <a:p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Popis smerovacieho protokolu stavu </a:t>
            </a:r>
            <a:r>
              <a:rPr lang="sk-SK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linky (</a:t>
            </a:r>
            <a:r>
              <a:rPr lang="sk-SK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link-state</a:t>
            </a:r>
            <a:r>
              <a:rPr lang="sk-SK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a jeho funkcie </a:t>
            </a:r>
            <a:endParaRPr lang="sk-SK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785786" y="1928802"/>
            <a:ext cx="6834214" cy="4471998"/>
          </a:xfrm>
        </p:spPr>
        <p:txBody>
          <a:bodyPr/>
          <a:lstStyle/>
          <a:p>
            <a:pPr algn="l"/>
            <a:r>
              <a:rPr lang="sk-SK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zhromažďuje </a:t>
            </a:r>
            <a:r>
              <a:rPr lang="sk-SK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smerovacie informácie zo všetkých </a:t>
            </a:r>
            <a:r>
              <a:rPr lang="sk-SK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routrov</a:t>
            </a:r>
            <a:r>
              <a:rPr lang="sk-SK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endParaRPr lang="sk-SK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sk-SK" sz="20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kazdý</a:t>
            </a:r>
            <a:r>
              <a:rPr lang="sk-SK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vypočíta najlepšiu </a:t>
            </a:r>
            <a:r>
              <a:rPr lang="sk-SK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cestu do všetkých cieľov v </a:t>
            </a:r>
            <a:r>
              <a:rPr lang="sk-SK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sieti</a:t>
            </a:r>
          </a:p>
          <a:p>
            <a:pPr algn="l"/>
            <a:endParaRPr lang="sk-SK" sz="20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/>
            <a:endParaRPr lang="sk-SK" sz="2000" dirty="0"/>
          </a:p>
          <a:p>
            <a:pPr algn="l"/>
            <a:r>
              <a:rPr lang="sk-SK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odpovedá </a:t>
            </a:r>
            <a:r>
              <a:rPr lang="sk-SK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rýchlo na sieťové zmeny </a:t>
            </a:r>
            <a:endParaRPr lang="sk-SK" sz="20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sk-SK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posiela </a:t>
            </a:r>
            <a:r>
              <a:rPr lang="sk-SK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aktualizácie </a:t>
            </a:r>
            <a:r>
              <a:rPr lang="sk-SK" sz="20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len pri zmene stavu na sieti </a:t>
            </a:r>
            <a:endParaRPr lang="sk-SK" sz="2000" b="1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sk-SK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posiela </a:t>
            </a:r>
            <a:r>
              <a:rPr lang="sk-SK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aktualizácie známe ako </a:t>
            </a:r>
            <a:r>
              <a:rPr lang="sk-SK" sz="20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refresh</a:t>
            </a:r>
            <a:r>
              <a:rPr lang="sk-SK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stavu linky </a:t>
            </a:r>
            <a:endParaRPr lang="sk-SK" sz="20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sk-SK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na </a:t>
            </a:r>
            <a:r>
              <a:rPr lang="sk-SK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určenie </a:t>
            </a:r>
            <a:r>
              <a:rPr lang="sk-SK" sz="20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dosiahnutelnosti</a:t>
            </a:r>
            <a:r>
              <a:rPr lang="sk-SK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susedov sa používa </a:t>
            </a:r>
            <a:r>
              <a:rPr lang="sk-SK" sz="20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hello</a:t>
            </a:r>
            <a:r>
              <a:rPr lang="sk-SK" sz="20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mechanizmus </a:t>
            </a:r>
            <a:endParaRPr lang="sk-SK" sz="2000" b="1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sk-SK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smerovacie </a:t>
            </a:r>
            <a:r>
              <a:rPr lang="sk-SK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informácie uchováva v smerovacej </a:t>
            </a:r>
            <a:r>
              <a:rPr lang="sk-SK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tabuľke</a:t>
            </a:r>
          </a:p>
          <a:p>
            <a:pPr algn="l"/>
            <a:r>
              <a:rPr lang="sk-SK" sz="2000" dirty="0" smtClean="0"/>
              <a:t>využíva </a:t>
            </a:r>
            <a:r>
              <a:rPr lang="sk-SK" sz="2000" dirty="0" err="1" smtClean="0"/>
              <a:t>hello</a:t>
            </a:r>
            <a:r>
              <a:rPr lang="sk-SK" sz="2000" dirty="0" smtClean="0"/>
              <a:t> </a:t>
            </a:r>
            <a:r>
              <a:rPr lang="sk-SK" sz="2000" dirty="0" err="1" smtClean="0"/>
              <a:t>pakety</a:t>
            </a:r>
            <a:r>
              <a:rPr lang="sk-SK" sz="2000" dirty="0" smtClean="0"/>
              <a:t> a LSA na vybudovanie databázy siete </a:t>
            </a:r>
          </a:p>
          <a:p>
            <a:pPr algn="l"/>
            <a:r>
              <a:rPr lang="sk-SK" sz="2000" dirty="0" smtClean="0"/>
              <a:t>na výpočet najkratšej cesty sa používa SPF algoritmus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14348" y="1928802"/>
            <a:ext cx="6096000" cy="4267200"/>
          </a:xfrm>
        </p:spPr>
        <p:txBody>
          <a:bodyPr/>
          <a:lstStyle/>
          <a:p>
            <a:pPr algn="l"/>
            <a:r>
              <a:rPr lang="sk-SK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použitý algoritmus krajšej </a:t>
            </a:r>
            <a:r>
              <a:rPr lang="sk-SK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cesty (</a:t>
            </a:r>
            <a:r>
              <a:rPr lang="sk-SK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Dijkstra</a:t>
            </a:r>
            <a:r>
              <a:rPr lang="sk-SK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 - </a:t>
            </a:r>
            <a:r>
              <a:rPr lang="pl-PL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najlepšia cesta je zvolená z nižšou </a:t>
            </a:r>
            <a:r>
              <a:rPr lang="pl-PL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cenou</a:t>
            </a:r>
            <a:endParaRPr lang="sk-SK" dirty="0" smtClean="0"/>
          </a:p>
          <a:p>
            <a:pPr algn="l"/>
            <a:endParaRPr lang="sk-SK" dirty="0"/>
          </a:p>
          <a:p>
            <a:pPr algn="l"/>
            <a:r>
              <a:rPr lang="sk-SK" dirty="0" smtClean="0"/>
              <a:t>zohľadňuje cenu cesty</a:t>
            </a:r>
            <a:endParaRPr lang="sk-SK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819150"/>
            <a:ext cx="8458200" cy="990600"/>
          </a:xfrm>
        </p:spPr>
        <p:txBody>
          <a:bodyPr/>
          <a:lstStyle/>
          <a:p>
            <a:r>
              <a:rPr lang="sk-SK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Algoritmus kratšej cesty </a:t>
            </a:r>
            <a:endParaRPr lang="sk-SK" sz="4000" dirty="0"/>
          </a:p>
        </p:txBody>
      </p:sp>
      <p:sp>
        <p:nvSpPr>
          <p:cNvPr id="7" name="BlokTextu 6"/>
          <p:cNvSpPr txBox="1"/>
          <p:nvPr/>
        </p:nvSpPr>
        <p:spPr>
          <a:xfrm>
            <a:off x="500034" y="5286388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bod B počíta cestu do </a:t>
            </a:r>
            <a:r>
              <a:rPr lang="pl-PL" dirty="0" smtClean="0">
                <a:solidFill>
                  <a:schemeClr val="tx2"/>
                </a:solidFill>
              </a:rPr>
              <a:t>bodu D</a:t>
            </a:r>
            <a:r>
              <a:rPr lang="pl-PL" dirty="0">
                <a:solidFill>
                  <a:schemeClr val="tx2"/>
                </a:solidFill>
              </a:rPr>
              <a:t>, najlepšia cesta je cez C, má metriku 4</a:t>
            </a:r>
            <a:endParaRPr lang="sk-SK" dirty="0">
              <a:solidFill>
                <a:schemeClr val="tx2"/>
              </a:solidFill>
            </a:endParaRP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805729"/>
            <a:ext cx="5543552" cy="37760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819150"/>
            <a:ext cx="8080375" cy="990600"/>
          </a:xfrm>
        </p:spPr>
        <p:txBody>
          <a:bodyPr/>
          <a:lstStyle/>
          <a:p>
            <a:r>
              <a:rPr lang="sk-SK" dirty="0" smtClean="0"/>
              <a:t>Typy OSPF sietí</a:t>
            </a:r>
            <a:endParaRPr lang="sk-SK" dirty="0"/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500307"/>
            <a:ext cx="4820260" cy="399574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" name="Obdĺžnik 7"/>
          <p:cNvSpPr/>
          <p:nvPr/>
        </p:nvSpPr>
        <p:spPr>
          <a:xfrm>
            <a:off x="357158" y="1928802"/>
            <a:ext cx="5429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>
                <a:solidFill>
                  <a:schemeClr val="tx2"/>
                </a:solidFill>
                <a:latin typeface="+mn-lt"/>
              </a:rPr>
              <a:t>OSPF rozhrania rozpoznávajú 3 druhy sietí: 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143504" y="3071810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Broadcast</a:t>
            </a:r>
            <a:r>
              <a:rPr lang="sk-SK" dirty="0"/>
              <a:t> </a:t>
            </a:r>
            <a:r>
              <a:rPr lang="sk-SK" dirty="0" err="1"/>
              <a:t>multi-access</a:t>
            </a:r>
            <a:r>
              <a:rPr lang="sk-SK" dirty="0"/>
              <a:t>, ako </a:t>
            </a:r>
            <a:r>
              <a:rPr lang="sk-SK" dirty="0" err="1"/>
              <a:t>Ethernet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5286380" y="4357694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Siet</a:t>
            </a:r>
            <a:r>
              <a:rPr lang="sk-SK" dirty="0" smtClean="0"/>
              <a:t>  bod </a:t>
            </a:r>
            <a:r>
              <a:rPr lang="sk-SK" dirty="0"/>
              <a:t>– </a:t>
            </a:r>
            <a:r>
              <a:rPr lang="sk-SK" dirty="0" smtClean="0"/>
              <a:t>bod, ako PPP </a:t>
            </a:r>
            <a:endParaRPr lang="sk-SK" dirty="0"/>
          </a:p>
          <a:p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5286380" y="5357826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Nie </a:t>
            </a:r>
            <a:r>
              <a:rPr lang="sk-SK" dirty="0" err="1" smtClean="0"/>
              <a:t>broadcast</a:t>
            </a:r>
            <a:r>
              <a:rPr lang="sk-SK" dirty="0" smtClean="0"/>
              <a:t> m</a:t>
            </a:r>
            <a:r>
              <a:rPr lang="it-IT" dirty="0" smtClean="0"/>
              <a:t>ulti-access </a:t>
            </a:r>
            <a:r>
              <a:rPr lang="it-IT" dirty="0"/>
              <a:t>(NBMA), napr. Frame Relay</a:t>
            </a:r>
            <a:r>
              <a:rPr lang="sk-SK" dirty="0" smtClean="0"/>
              <a:t> 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571480"/>
            <a:ext cx="9144000" cy="914400"/>
          </a:xfrm>
        </p:spPr>
        <p:txBody>
          <a:bodyPr/>
          <a:lstStyle/>
          <a:p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Porovnanie OSPF so vzdialenostným smerovacím </a:t>
            </a:r>
            <a:r>
              <a:rPr lang="sk-SK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protokolom RIP</a:t>
            </a:r>
            <a:endParaRPr lang="sk-SK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58" y="1928802"/>
            <a:ext cx="4071966" cy="3352800"/>
          </a:xfrm>
        </p:spPr>
        <p:txBody>
          <a:bodyPr/>
          <a:lstStyle/>
          <a:p>
            <a:pPr algn="l">
              <a:buNone/>
            </a:pPr>
            <a:r>
              <a:rPr lang="sk-SK" b="1" dirty="0"/>
              <a:t>	</a:t>
            </a:r>
            <a:r>
              <a:rPr lang="sk-SK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RIP :</a:t>
            </a:r>
          </a:p>
          <a:p>
            <a:pPr algn="l"/>
            <a:r>
              <a:rPr lang="sk-SK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malé siete,</a:t>
            </a:r>
          </a:p>
          <a:p>
            <a:pPr algn="l"/>
            <a:r>
              <a:rPr lang="sk-SK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cesta podľa </a:t>
            </a:r>
            <a:r>
              <a:rPr lang="sk-SK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počtu </a:t>
            </a:r>
            <a:r>
              <a:rPr lang="sk-SK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hopov</a:t>
            </a:r>
            <a:r>
              <a:rPr lang="sk-SK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max 15</a:t>
            </a:r>
            <a:endParaRPr lang="sk-SK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sk-SK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jednoduchý algoritmus</a:t>
            </a:r>
          </a:p>
          <a:p>
            <a:pPr algn="l"/>
            <a:r>
              <a:rPr lang="sk-SK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malé množstvo systémových </a:t>
            </a:r>
            <a:r>
              <a:rPr lang="sk-SK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prostriedkov</a:t>
            </a:r>
          </a:p>
          <a:p>
            <a:pPr algn="l"/>
            <a:endParaRPr lang="sk-SK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43438" y="1928802"/>
            <a:ext cx="407196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k-SK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OSPF :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5F5F5F"/>
              </a:buClr>
              <a:buFont typeface="Wingdings" pitchFamily="2" charset="2"/>
              <a:buChar char="§"/>
            </a:pPr>
            <a:r>
              <a:rPr lang="sk-SK" dirty="0">
                <a:solidFill>
                  <a:schemeClr val="tx2"/>
                </a:solidFill>
                <a:latin typeface="+mn-lt"/>
              </a:rPr>
              <a:t>pre veľké </a:t>
            </a:r>
            <a:r>
              <a:rPr lang="sk-SK" dirty="0" err="1">
                <a:solidFill>
                  <a:schemeClr val="tx2"/>
                </a:solidFill>
                <a:latin typeface="+mn-lt"/>
              </a:rPr>
              <a:t>škálovatelné</a:t>
            </a:r>
            <a:r>
              <a:rPr lang="sk-SK" dirty="0">
                <a:solidFill>
                  <a:schemeClr val="tx2"/>
                </a:solidFill>
                <a:latin typeface="+mn-lt"/>
              </a:rPr>
              <a:t> siete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5F5F5F"/>
              </a:buClr>
              <a:buFont typeface="Wingdings" pitchFamily="2" charset="2"/>
              <a:buChar char="§"/>
            </a:pPr>
            <a:r>
              <a:rPr lang="sk-SK" dirty="0">
                <a:solidFill>
                  <a:schemeClr val="tx2"/>
                </a:solidFill>
                <a:latin typeface="+mn-lt"/>
              </a:rPr>
              <a:t>ako metrika sa používa šírka pásma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5F5F5F"/>
              </a:buClr>
              <a:buFont typeface="Wingdings" pitchFamily="2" charset="2"/>
              <a:buChar char="§"/>
            </a:pPr>
            <a:r>
              <a:rPr lang="sk-SK" dirty="0" smtClean="0">
                <a:solidFill>
                  <a:schemeClr val="tx2"/>
                </a:solidFill>
                <a:latin typeface="+mn-lt"/>
              </a:rPr>
              <a:t>komplexnejší </a:t>
            </a:r>
            <a:r>
              <a:rPr lang="sk-SK" dirty="0">
                <a:solidFill>
                  <a:schemeClr val="tx2"/>
                </a:solidFill>
                <a:latin typeface="+mn-lt"/>
              </a:rPr>
              <a:t>algoritmus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5F5F5F"/>
              </a:buClr>
              <a:buFont typeface="Wingdings" pitchFamily="2" charset="2"/>
              <a:buChar char="§"/>
            </a:pPr>
            <a:r>
              <a:rPr lang="sk-SK" dirty="0">
                <a:solidFill>
                  <a:schemeClr val="tx2"/>
                </a:solidFill>
                <a:latin typeface="+mn-lt"/>
              </a:rPr>
              <a:t>vyžadujúci si väčšie množstvo pamäte a vyšší výkon procesora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5F5F5F"/>
              </a:buClr>
              <a:buFont typeface="Wingdings" pitchFamily="2" charset="2"/>
              <a:buChar char="§"/>
            </a:pPr>
            <a:r>
              <a:rPr lang="sk-SK" dirty="0">
                <a:solidFill>
                  <a:schemeClr val="tx2"/>
                </a:solidFill>
                <a:latin typeface="+mn-lt"/>
              </a:rPr>
              <a:t>garanciou smerovania bez slučiek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5F5F5F"/>
              </a:buClr>
              <a:buFont typeface="Wingdings" pitchFamily="2" charset="2"/>
              <a:buChar char="§"/>
            </a:pPr>
            <a:r>
              <a:rPr lang="sk-SK" dirty="0">
                <a:solidFill>
                  <a:schemeClr val="tx2"/>
                </a:solidFill>
                <a:latin typeface="+mn-lt"/>
              </a:rPr>
              <a:t>podporuje VLMS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sk-SK" sz="1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for science fair project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science fair project</Template>
  <TotalTime>152</TotalTime>
  <Words>373</Words>
  <Application>Microsoft Office PowerPoint</Application>
  <PresentationFormat>Prezentácia na obrazovke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Presentation for science fair project</vt:lpstr>
      <vt:lpstr>OSPF – Open Shortest Path First</vt:lpstr>
      <vt:lpstr>Úvod</vt:lpstr>
      <vt:lpstr>Prečo práve OSPF?</vt:lpstr>
      <vt:lpstr>Terminológia OSPF</vt:lpstr>
      <vt:lpstr>Terminológia OSPF</vt:lpstr>
      <vt:lpstr>Popis smerovacieho protokolu stavu linky (link-state) a jeho funkcie </vt:lpstr>
      <vt:lpstr>Algoritmus kratšej cesty </vt:lpstr>
      <vt:lpstr>Typy OSPF sietí</vt:lpstr>
      <vt:lpstr>Porovnanie OSPF so vzdialenostným smerovacím protokolom RIP</vt:lpstr>
      <vt:lpstr>Zdroje informácií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OSPF</dc:title>
  <dc:creator>Michal Mikláš</dc:creator>
  <cp:lastModifiedBy>Michal Mikláš</cp:lastModifiedBy>
  <cp:revision>17</cp:revision>
  <dcterms:created xsi:type="dcterms:W3CDTF">2008-05-09T00:00:49Z</dcterms:created>
  <dcterms:modified xsi:type="dcterms:W3CDTF">2008-05-11T13:08:34Z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TC010183731051</vt:lpwstr>
  </property>
</Properties>
</file>