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1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4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sk-SK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6A1DB-F268-4482-BE48-260E3EDC83A1}" type="datetimeFigureOut">
              <a:rPr lang="sk-SK" smtClean="0"/>
              <a:pPr/>
              <a:t>13. 10. 2011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709E5-FFDC-442C-98A2-15AF24CD0544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sk-SK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6A1DB-F268-4482-BE48-260E3EDC83A1}" type="datetimeFigureOut">
              <a:rPr lang="sk-SK" smtClean="0"/>
              <a:pPr/>
              <a:t>13. 10. 2011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709E5-FFDC-442C-98A2-15AF24CD0544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sk-SK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6A1DB-F268-4482-BE48-260E3EDC83A1}" type="datetimeFigureOut">
              <a:rPr lang="sk-SK" smtClean="0"/>
              <a:pPr/>
              <a:t>13. 10. 2011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709E5-FFDC-442C-98A2-15AF24CD0544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sk-SK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6A1DB-F268-4482-BE48-260E3EDC83A1}" type="datetimeFigureOut">
              <a:rPr lang="sk-SK" smtClean="0"/>
              <a:pPr/>
              <a:t>13. 10. 2011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709E5-FFDC-442C-98A2-15AF24CD0544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sk-SK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6A1DB-F268-4482-BE48-260E3EDC83A1}" type="datetimeFigureOut">
              <a:rPr lang="sk-SK" smtClean="0"/>
              <a:pPr/>
              <a:t>13. 10. 2011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709E5-FFDC-442C-98A2-15AF24CD0544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sk-SK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6A1DB-F268-4482-BE48-260E3EDC83A1}" type="datetimeFigureOut">
              <a:rPr lang="sk-SK" smtClean="0"/>
              <a:pPr/>
              <a:t>13. 10. 2011</a:t>
            </a:fld>
            <a:endParaRPr lang="sk-SK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709E5-FFDC-442C-98A2-15AF24CD0544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sk-SK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6A1DB-F268-4482-BE48-260E3EDC83A1}" type="datetimeFigureOut">
              <a:rPr lang="sk-SK" smtClean="0"/>
              <a:pPr/>
              <a:t>13. 10. 2011</a:t>
            </a:fld>
            <a:endParaRPr lang="sk-SK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709E5-FFDC-442C-98A2-15AF24CD0544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sk-SK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6A1DB-F268-4482-BE48-260E3EDC83A1}" type="datetimeFigureOut">
              <a:rPr lang="sk-SK" smtClean="0"/>
              <a:pPr/>
              <a:t>13. 10. 2011</a:t>
            </a:fld>
            <a:endParaRPr lang="sk-SK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709E5-FFDC-442C-98A2-15AF24CD0544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6A1DB-F268-4482-BE48-260E3EDC83A1}" type="datetimeFigureOut">
              <a:rPr lang="sk-SK" smtClean="0"/>
              <a:pPr/>
              <a:t>13. 10. 2011</a:t>
            </a:fld>
            <a:endParaRPr lang="sk-SK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709E5-FFDC-442C-98A2-15AF24CD0544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sk-SK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6A1DB-F268-4482-BE48-260E3EDC83A1}" type="datetimeFigureOut">
              <a:rPr lang="sk-SK" smtClean="0"/>
              <a:pPr/>
              <a:t>13. 10. 2011</a:t>
            </a:fld>
            <a:endParaRPr lang="sk-SK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709E5-FFDC-442C-98A2-15AF24CD0544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sk-SK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6A1DB-F268-4482-BE48-260E3EDC83A1}" type="datetimeFigureOut">
              <a:rPr lang="sk-SK" smtClean="0"/>
              <a:pPr/>
              <a:t>13. 10. 2011</a:t>
            </a:fld>
            <a:endParaRPr lang="sk-SK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709E5-FFDC-442C-98A2-15AF24CD0544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sk-SK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46A1DB-F268-4482-BE48-260E3EDC83A1}" type="datetimeFigureOut">
              <a:rPr lang="sk-SK" smtClean="0"/>
              <a:pPr/>
              <a:t>13. 10. 2011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2709E5-FFDC-442C-98A2-15AF24CD0544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3" Type="http://schemas.openxmlformats.org/officeDocument/2006/relationships/image" Target="../media/image1.png"/><Relationship Id="rId7" Type="http://schemas.openxmlformats.org/officeDocument/2006/relationships/image" Target="../media/image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11" Type="http://schemas.openxmlformats.org/officeDocument/2006/relationships/image" Target="../media/image7.wmf"/><Relationship Id="rId5" Type="http://schemas.openxmlformats.org/officeDocument/2006/relationships/image" Target="../media/image4.wmf"/><Relationship Id="rId10" Type="http://schemas.openxmlformats.org/officeDocument/2006/relationships/oleObject" Target="../embeddings/oleObject5.bin"/><Relationship Id="rId4" Type="http://schemas.openxmlformats.org/officeDocument/2006/relationships/oleObject" Target="../embeddings/oleObject2.bin"/><Relationship Id="rId9" Type="http://schemas.openxmlformats.org/officeDocument/2006/relationships/image" Target="../media/image6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8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LPC anal</a:t>
            </a:r>
            <a:r>
              <a:rPr lang="sk-SK" dirty="0" err="1" smtClean="0"/>
              <a:t>ýza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1916832"/>
            <a:ext cx="5838156" cy="3888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ovéPole 2"/>
          <p:cNvSpPr txBox="1"/>
          <p:nvPr/>
        </p:nvSpPr>
        <p:spPr>
          <a:xfrm>
            <a:off x="1115616" y="332656"/>
            <a:ext cx="68407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3600" dirty="0" smtClean="0"/>
              <a:t>Krátkodobý model vytvárania reči</a:t>
            </a:r>
            <a:endParaRPr lang="sk-SK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LPC</a:t>
            </a:r>
            <a:endParaRPr lang="sk-SK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01130" y="1412776"/>
            <a:ext cx="5391150" cy="288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611560" y="4797152"/>
          <a:ext cx="7026275" cy="701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Rovnice" r:id="rId4" imgW="4317840" imgH="431640" progId="Equation.3">
                  <p:embed/>
                </p:oleObj>
              </mc:Choice>
              <mc:Fallback>
                <p:oleObj name="Rovnice" r:id="rId4" imgW="4317840" imgH="43164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560" y="4797152"/>
                        <a:ext cx="7026275" cy="701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75656" y="0"/>
            <a:ext cx="5838156" cy="3888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graphicFrame>
        <p:nvGraphicFramePr>
          <p:cNvPr id="5" name="Objekt 4"/>
          <p:cNvGraphicFramePr>
            <a:graphicFrameLocks noChangeAspect="1"/>
          </p:cNvGraphicFramePr>
          <p:nvPr/>
        </p:nvGraphicFramePr>
        <p:xfrm>
          <a:off x="257522" y="4716562"/>
          <a:ext cx="6762750" cy="728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8" name="Rovnice" r:id="rId4" imgW="4012920" imgH="431640" progId="Equation.3">
                  <p:embed/>
                </p:oleObj>
              </mc:Choice>
              <mc:Fallback>
                <p:oleObj name="Rovnice" r:id="rId4" imgW="4012920" imgH="4316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7522" y="4716562"/>
                        <a:ext cx="6762750" cy="7286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kt 5"/>
          <p:cNvGraphicFramePr>
            <a:graphicFrameLocks noChangeAspect="1"/>
          </p:cNvGraphicFramePr>
          <p:nvPr/>
        </p:nvGraphicFramePr>
        <p:xfrm>
          <a:off x="261625" y="5661248"/>
          <a:ext cx="4814431" cy="101247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9" name="Rovnice" r:id="rId6" imgW="2958840" imgH="622080" progId="Equation.3">
                  <p:embed/>
                </p:oleObj>
              </mc:Choice>
              <mc:Fallback>
                <p:oleObj name="Rovnice" r:id="rId6" imgW="2958840" imgH="62208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1625" y="5661248"/>
                        <a:ext cx="4814431" cy="101247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Levá složená závorka 8"/>
          <p:cNvSpPr/>
          <p:nvPr/>
        </p:nvSpPr>
        <p:spPr>
          <a:xfrm>
            <a:off x="1547664" y="3933056"/>
            <a:ext cx="288032" cy="1440160"/>
          </a:xfrm>
          <a:prstGeom prst="leftBrace">
            <a:avLst/>
          </a:prstGeom>
          <a:scene3d>
            <a:camera prst="orthographicFront">
              <a:rot lat="0" lon="0" rev="16200000"/>
            </a:camera>
            <a:lightRig rig="threePt" dir="t"/>
          </a:scene3d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sp>
        <p:nvSpPr>
          <p:cNvPr id="10" name="Levá složená závorka 9"/>
          <p:cNvSpPr/>
          <p:nvPr/>
        </p:nvSpPr>
        <p:spPr>
          <a:xfrm>
            <a:off x="2771800" y="4251068"/>
            <a:ext cx="288032" cy="792088"/>
          </a:xfrm>
          <a:prstGeom prst="leftBrace">
            <a:avLst/>
          </a:prstGeom>
          <a:scene3d>
            <a:camera prst="orthographicFront">
              <a:rot lat="0" lon="0" rev="16200000"/>
            </a:camera>
            <a:lightRig rig="threePt" dir="t"/>
          </a:scene3d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graphicFrame>
        <p:nvGraphicFramePr>
          <p:cNvPr id="3078" name="Object 3"/>
          <p:cNvGraphicFramePr>
            <a:graphicFrameLocks noChangeAspect="1"/>
          </p:cNvGraphicFramePr>
          <p:nvPr/>
        </p:nvGraphicFramePr>
        <p:xfrm>
          <a:off x="1362075" y="4046538"/>
          <a:ext cx="581025" cy="392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0" name="Rovnice" r:id="rId8" imgW="355320" imgH="241200" progId="Equation.3">
                  <p:embed/>
                </p:oleObj>
              </mc:Choice>
              <mc:Fallback>
                <p:oleObj name="Rovnice" r:id="rId8" imgW="355320" imgH="24120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62075" y="4046538"/>
                        <a:ext cx="581025" cy="3921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3"/>
          <p:cNvGraphicFramePr>
            <a:graphicFrameLocks noChangeAspect="1"/>
          </p:cNvGraphicFramePr>
          <p:nvPr/>
        </p:nvGraphicFramePr>
        <p:xfrm>
          <a:off x="2586038" y="4076700"/>
          <a:ext cx="598487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1" name="Rovnice" r:id="rId10" imgW="368280" imgH="203040" progId="Equation.3">
                  <p:embed/>
                </p:oleObj>
              </mc:Choice>
              <mc:Fallback>
                <p:oleObj name="Rovnice" r:id="rId10" imgW="368280" imgH="20304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86038" y="4076700"/>
                        <a:ext cx="598487" cy="330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/>
              <a:t>Potrebn</a:t>
            </a:r>
            <a:r>
              <a:rPr lang="sk-SK" dirty="0"/>
              <a:t>é</a:t>
            </a:r>
            <a:r>
              <a:rPr lang="sk-SK" dirty="0" smtClean="0"/>
              <a:t> informácie na syntézu z LPC</a:t>
            </a:r>
            <a:endParaRPr lang="sk-SK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421087"/>
          </a:xfrm>
        </p:spPr>
        <p:txBody>
          <a:bodyPr>
            <a:normAutofit/>
          </a:bodyPr>
          <a:lstStyle/>
          <a:p>
            <a:r>
              <a:rPr lang="sk-SK" sz="2800" dirty="0" smtClean="0"/>
              <a:t>Koeficienty LPC (prax overila 10 koeficientov) zo stacionárneho zvukového segmentu (cca 20 </a:t>
            </a:r>
            <a:r>
              <a:rPr lang="sk-SK" sz="2800" dirty="0" err="1" smtClean="0"/>
              <a:t>ms</a:t>
            </a:r>
            <a:r>
              <a:rPr lang="sk-SK" sz="2800" dirty="0" smtClean="0"/>
              <a:t>)</a:t>
            </a:r>
          </a:p>
          <a:p>
            <a:r>
              <a:rPr lang="sk-SK" sz="2800" dirty="0" smtClean="0"/>
              <a:t>Budenie </a:t>
            </a:r>
            <a:r>
              <a:rPr lang="sk-SK" sz="2800" dirty="0" smtClean="0"/>
              <a:t>= Charakteristika </a:t>
            </a:r>
            <a:r>
              <a:rPr lang="sk-SK" sz="2800" dirty="0" smtClean="0"/>
              <a:t>zdroja budenia – f</a:t>
            </a:r>
            <a:r>
              <a:rPr lang="sk-SK" sz="2800" baseline="-25000" dirty="0" smtClean="0"/>
              <a:t>0</a:t>
            </a:r>
            <a:r>
              <a:rPr lang="sk-SK" sz="2800" dirty="0" smtClean="0"/>
              <a:t>, G, znela/neznela</a:t>
            </a:r>
            <a:endParaRPr lang="sk-SK" sz="2800" baseline="-25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Pr</a:t>
            </a:r>
            <a:r>
              <a:rPr lang="sk-SK" dirty="0" err="1" smtClean="0">
                <a:solidFill>
                  <a:srgbClr val="FF0000"/>
                </a:solidFill>
              </a:rPr>
              <a:t>íklad</a:t>
            </a:r>
            <a:endParaRPr lang="sk-SK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205063"/>
          </a:xfrm>
        </p:spPr>
        <p:txBody>
          <a:bodyPr>
            <a:normAutofit/>
          </a:bodyPr>
          <a:lstStyle/>
          <a:p>
            <a:r>
              <a:rPr lang="sk-SK" sz="2800" dirty="0" smtClean="0"/>
              <a:t>Načítať a </a:t>
            </a:r>
            <a:r>
              <a:rPr lang="sk-SK" sz="2800" dirty="0" err="1" smtClean="0"/>
              <a:t>nasegmentovať</a:t>
            </a:r>
            <a:r>
              <a:rPr lang="sk-SK" sz="2800" dirty="0" smtClean="0"/>
              <a:t> signál (</a:t>
            </a:r>
            <a:r>
              <a:rPr lang="sk-SK" sz="2800" dirty="0" err="1" smtClean="0"/>
              <a:t>a.wav</a:t>
            </a:r>
            <a:r>
              <a:rPr lang="sk-SK" sz="2800" dirty="0" smtClean="0"/>
              <a:t>)</a:t>
            </a:r>
            <a:endParaRPr lang="sk-SK" sz="2800" baseline="-25000" dirty="0"/>
          </a:p>
          <a:p>
            <a:r>
              <a:rPr lang="sk-SK" sz="2800" dirty="0" smtClean="0"/>
              <a:t>Pre 1 segment vypočítať LPC koeficienty- príkaz </a:t>
            </a:r>
            <a:r>
              <a:rPr lang="sk-SK" sz="2000" dirty="0" err="1" smtClean="0">
                <a:latin typeface="Courier New" pitchFamily="49" charset="0"/>
                <a:cs typeface="Courier New" pitchFamily="49" charset="0"/>
              </a:rPr>
              <a:t>lpc</a:t>
            </a:r>
            <a:r>
              <a:rPr lang="sk-SK" sz="2000" dirty="0" smtClean="0">
                <a:latin typeface="Courier New" pitchFamily="49" charset="0"/>
                <a:cs typeface="Courier New" pitchFamily="49" charset="0"/>
              </a:rPr>
              <a:t>()</a:t>
            </a:r>
          </a:p>
          <a:p>
            <a:r>
              <a:rPr lang="sk-SK" sz="2800" dirty="0" smtClean="0"/>
              <a:t>Vypočítať </a:t>
            </a:r>
            <a:r>
              <a:rPr lang="sk-SK" sz="2800" dirty="0" err="1" smtClean="0"/>
              <a:t>predikovaný</a:t>
            </a:r>
            <a:r>
              <a:rPr lang="sk-SK" sz="2800" dirty="0" smtClean="0"/>
              <a:t> signál z </a:t>
            </a:r>
            <a:r>
              <a:rPr lang="sk-SK" sz="2800" dirty="0" err="1" smtClean="0"/>
              <a:t>lpc</a:t>
            </a:r>
            <a:r>
              <a:rPr lang="sk-SK" sz="2800" dirty="0" smtClean="0"/>
              <a:t> </a:t>
            </a:r>
            <a:r>
              <a:rPr lang="sk-SK" sz="2800" dirty="0" err="1" smtClean="0"/>
              <a:t>koef</a:t>
            </a:r>
            <a:r>
              <a:rPr lang="sk-SK" sz="2800" dirty="0" smtClean="0"/>
              <a:t>.:</a:t>
            </a:r>
          </a:p>
          <a:p>
            <a:endParaRPr lang="sk-SK" sz="2800" dirty="0"/>
          </a:p>
          <a:p>
            <a:r>
              <a:rPr lang="sk-SK" sz="2800" dirty="0" smtClean="0"/>
              <a:t>Vypočítať chybový signál </a:t>
            </a:r>
            <a:br>
              <a:rPr lang="sk-SK" sz="2800" dirty="0" smtClean="0"/>
            </a:br>
            <a:r>
              <a:rPr lang="sk-SK" sz="2800" dirty="0" smtClean="0"/>
              <a:t>kde s(n) je pôvodný </a:t>
            </a:r>
            <a:r>
              <a:rPr lang="sk-SK" sz="2800" dirty="0" err="1" smtClean="0"/>
              <a:t>sig</a:t>
            </a:r>
            <a:r>
              <a:rPr lang="sk-SK" sz="2800" dirty="0" smtClean="0"/>
              <a:t>.,          je </a:t>
            </a:r>
            <a:r>
              <a:rPr lang="sk-SK" sz="2800" dirty="0" err="1" smtClean="0"/>
              <a:t>predikovaný</a:t>
            </a:r>
            <a:r>
              <a:rPr lang="sk-SK" sz="2800" dirty="0" smtClean="0"/>
              <a:t> </a:t>
            </a:r>
            <a:r>
              <a:rPr lang="sk-SK" sz="2800" dirty="0" err="1" smtClean="0"/>
              <a:t>sig</a:t>
            </a:r>
            <a:r>
              <a:rPr lang="sk-SK" sz="2800" dirty="0" smtClean="0"/>
              <a:t>.</a:t>
            </a:r>
          </a:p>
          <a:p>
            <a:r>
              <a:rPr lang="sk-SK" sz="2800" dirty="0" smtClean="0"/>
              <a:t>Vykresliť priebeh pôvodného, </a:t>
            </a:r>
            <a:r>
              <a:rPr lang="sk-SK" sz="2800" dirty="0" err="1" smtClean="0"/>
              <a:t>predikovaného</a:t>
            </a:r>
            <a:r>
              <a:rPr lang="sk-SK" sz="2800" dirty="0" smtClean="0"/>
              <a:t> a chybového signálu.</a:t>
            </a:r>
            <a:endParaRPr lang="sk-SK" sz="2800" dirty="0"/>
          </a:p>
        </p:txBody>
      </p:sp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68318049"/>
              </p:ext>
            </p:extLst>
          </p:nvPr>
        </p:nvGraphicFramePr>
        <p:xfrm>
          <a:off x="1539875" y="3262373"/>
          <a:ext cx="5600700" cy="371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2" name="Rovnica" r:id="rId3" imgW="3441600" imgH="228600" progId="Equation.3">
                  <p:embed/>
                </p:oleObj>
              </mc:Choice>
              <mc:Fallback>
                <p:oleObj name="Rovnica" r:id="rId3" imgW="3441600" imgH="2286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39875" y="3262373"/>
                        <a:ext cx="5600700" cy="371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k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74773813"/>
              </p:ext>
            </p:extLst>
          </p:nvPr>
        </p:nvGraphicFramePr>
        <p:xfrm>
          <a:off x="4644008" y="3775075"/>
          <a:ext cx="1774825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3" name="Rovnica" r:id="rId5" imgW="1091880" imgH="203040" progId="Equation.3">
                  <p:embed/>
                </p:oleObj>
              </mc:Choice>
              <mc:Fallback>
                <p:oleObj name="Rovnica" r:id="rId5" imgW="1091880" imgH="203040" progId="Equation.3">
                  <p:embed/>
                  <p:pic>
                    <p:nvPicPr>
                      <p:cNvPr id="0" name="Objek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4008" y="3775075"/>
                        <a:ext cx="1774825" cy="330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k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22314881"/>
              </p:ext>
            </p:extLst>
          </p:nvPr>
        </p:nvGraphicFramePr>
        <p:xfrm>
          <a:off x="4427984" y="4149080"/>
          <a:ext cx="628836" cy="4192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4" name="Rovnica" r:id="rId7" imgW="304560" imgH="203040" progId="Equation.3">
                  <p:embed/>
                </p:oleObj>
              </mc:Choice>
              <mc:Fallback>
                <p:oleObj name="Rovnica" r:id="rId7" imgW="304560" imgH="203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427984" y="4149080"/>
                        <a:ext cx="628836" cy="41922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973552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769</TotalTime>
  <Words>70</Words>
  <Application>Microsoft Office PowerPoint</Application>
  <PresentationFormat>Prezentácia na obrazovke (4:3)</PresentationFormat>
  <Paragraphs>13</Paragraphs>
  <Slides>6</Slides>
  <Notes>0</Notes>
  <HiddenSlides>0</HiddenSlides>
  <MMClips>0</MMClips>
  <ScaleCrop>false</ScaleCrop>
  <HeadingPairs>
    <vt:vector size="6" baseType="variant">
      <vt:variant>
        <vt:lpstr>Motív</vt:lpstr>
      </vt:variant>
      <vt:variant>
        <vt:i4>1</vt:i4>
      </vt:variant>
      <vt:variant>
        <vt:lpstr>Vložené servery OLE</vt:lpstr>
      </vt:variant>
      <vt:variant>
        <vt:i4>2</vt:i4>
      </vt:variant>
      <vt:variant>
        <vt:lpstr>Nadpisy snímok</vt:lpstr>
      </vt:variant>
      <vt:variant>
        <vt:i4>6</vt:i4>
      </vt:variant>
    </vt:vector>
  </HeadingPairs>
  <TitlesOfParts>
    <vt:vector size="9" baseType="lpstr">
      <vt:lpstr>Motiv sady Office</vt:lpstr>
      <vt:lpstr>Rovnice</vt:lpstr>
      <vt:lpstr>Microsoft Equation 3.0</vt:lpstr>
      <vt:lpstr>LPC analýza</vt:lpstr>
      <vt:lpstr>Prezentácia programu PowerPoint</vt:lpstr>
      <vt:lpstr>LPC</vt:lpstr>
      <vt:lpstr>Prezentácia programu PowerPoint</vt:lpstr>
      <vt:lpstr>Potrebné informácie na syntézu z LPC</vt:lpstr>
      <vt:lpstr>Príklad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LPC analýza</dc:title>
  <dc:creator>totes</dc:creator>
  <cp:lastModifiedBy>JT</cp:lastModifiedBy>
  <cp:revision>53</cp:revision>
  <dcterms:created xsi:type="dcterms:W3CDTF">2011-10-12T16:35:45Z</dcterms:created>
  <dcterms:modified xsi:type="dcterms:W3CDTF">2011-10-13T14:50:09Z</dcterms:modified>
</cp:coreProperties>
</file>